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95" r:id="rId7"/>
    <p:sldMasterId id="2147485013" r:id="rId8"/>
  </p:sldMasterIdLst>
  <p:notesMasterIdLst>
    <p:notesMasterId r:id="rId30"/>
  </p:notesMasterIdLst>
  <p:handoutMasterIdLst>
    <p:handoutMasterId r:id="rId31"/>
  </p:handoutMasterIdLst>
  <p:sldIdLst>
    <p:sldId id="305" r:id="rId9"/>
    <p:sldId id="2076138051" r:id="rId10"/>
    <p:sldId id="2076137266" r:id="rId11"/>
    <p:sldId id="2076137267" r:id="rId12"/>
    <p:sldId id="2076137268" r:id="rId13"/>
    <p:sldId id="2076137269" r:id="rId14"/>
    <p:sldId id="2076137270" r:id="rId15"/>
    <p:sldId id="2076137271" r:id="rId16"/>
    <p:sldId id="2076137272" r:id="rId17"/>
    <p:sldId id="2076137273" r:id="rId18"/>
    <p:sldId id="2076137274" r:id="rId19"/>
    <p:sldId id="2076137275" r:id="rId20"/>
    <p:sldId id="2076137276" r:id="rId21"/>
    <p:sldId id="2076137277" r:id="rId22"/>
    <p:sldId id="2076137278" r:id="rId23"/>
    <p:sldId id="2076137279" r:id="rId24"/>
    <p:sldId id="2076138075" r:id="rId25"/>
    <p:sldId id="2076137280" r:id="rId26"/>
    <p:sldId id="2076138073" r:id="rId27"/>
    <p:sldId id="2076138074" r:id="rId28"/>
    <p:sldId id="2076136253"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lack Template" id="{CC80F8C8-EE4D-4D76-85E3-9D04C9AF18F9}">
          <p14:sldIdLst>
            <p14:sldId id="305"/>
            <p14:sldId id="2076138051"/>
            <p14:sldId id="2076137266"/>
            <p14:sldId id="2076137267"/>
            <p14:sldId id="2076137268"/>
            <p14:sldId id="2076137269"/>
            <p14:sldId id="2076137270"/>
            <p14:sldId id="2076137271"/>
            <p14:sldId id="2076137272"/>
            <p14:sldId id="2076137273"/>
            <p14:sldId id="2076137274"/>
            <p14:sldId id="2076137275"/>
            <p14:sldId id="2076137276"/>
            <p14:sldId id="2076137277"/>
            <p14:sldId id="2076137278"/>
            <p14:sldId id="2076137279"/>
            <p14:sldId id="2076138075"/>
            <p14:sldId id="2076137280"/>
            <p14:sldId id="2076138073"/>
            <p14:sldId id="2076138074"/>
            <p14:sldId id="20761362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F6D2C4"/>
    <a:srgbClr val="EDC9BB"/>
    <a:srgbClr val="D83B01"/>
    <a:srgbClr val="50E6FF"/>
    <a:srgbClr val="747474"/>
    <a:srgbClr val="0078D4"/>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D033E-E4DA-4B8C-BD91-0072164BB87E}" v="22" dt="2020-09-03T14:10:06.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72" autoAdjust="0"/>
    <p:restoredTop sz="96261" autoAdjust="0"/>
  </p:normalViewPr>
  <p:slideViewPr>
    <p:cSldViewPr snapToGrid="0">
      <p:cViewPr varScale="1">
        <p:scale>
          <a:sx n="128" d="100"/>
          <a:sy n="128" d="100"/>
        </p:scale>
        <p:origin x="560"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10/17/20 4:39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10/17/20 4:39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10/17/20 4:39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6908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93486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732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917671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3.emf"/></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2110836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891284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447558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57409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62492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64850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dirty="0"/>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7766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dirty="0"/>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1490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464162"/>
            <a:ext cx="2061777" cy="2154436"/>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464162"/>
            <a:ext cx="2061777" cy="2154436"/>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464162"/>
            <a:ext cx="2061777" cy="2154436"/>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553998"/>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422423"/>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464162"/>
            <a:ext cx="2061777" cy="2154436"/>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8153490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988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18829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60902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4007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99953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40552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45181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920893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10/17/20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1213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42473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733963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709434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0109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15338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41271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2498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99736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987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426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020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87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4153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929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2777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7007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9969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6190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2417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9382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795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2051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3457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59004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9194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96301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6248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7887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63962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93535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0605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70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861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06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2337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7997944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190666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383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6754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463683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4C17-2C76-4454-8880-BFD714041F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5E04D-AE52-4FB7-B1F8-0B329014D9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461BE-9BED-4D03-B135-3C9BBE64BE28}"/>
              </a:ext>
            </a:extLst>
          </p:cNvPr>
          <p:cNvSpPr>
            <a:spLocks noGrp="1"/>
          </p:cNvSpPr>
          <p:nvPr>
            <p:ph type="dt" sz="half" idx="10"/>
          </p:nvPr>
        </p:nvSpPr>
        <p:spPr/>
        <p:txBody>
          <a:bodyPr/>
          <a:lstStyle/>
          <a:p>
            <a:fld id="{6327CD6D-F265-428D-90CC-020CC0208DCC}" type="datetimeFigureOut">
              <a:rPr lang="en-US" smtClean="0"/>
              <a:t>10/17/20</a:t>
            </a:fld>
            <a:endParaRPr lang="en-US"/>
          </a:p>
        </p:txBody>
      </p:sp>
      <p:sp>
        <p:nvSpPr>
          <p:cNvPr id="5" name="Footer Placeholder 4">
            <a:extLst>
              <a:ext uri="{FF2B5EF4-FFF2-40B4-BE49-F238E27FC236}">
                <a16:creationId xmlns:a16="http://schemas.microsoft.com/office/drawing/2014/main" id="{337C1073-FFB6-4C29-8D48-78DCE5C36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D2034-7810-436C-A5B8-B5A197C36B89}"/>
              </a:ext>
            </a:extLst>
          </p:cNvPr>
          <p:cNvSpPr>
            <a:spLocks noGrp="1"/>
          </p:cNvSpPr>
          <p:nvPr>
            <p:ph type="sldNum" sz="quarter" idx="12"/>
          </p:nvPr>
        </p:nvSpPr>
        <p:spPr/>
        <p:txBody>
          <a:bodyPr/>
          <a:lstStyle/>
          <a:p>
            <a:fld id="{DCCC16AA-3156-48D3-8B15-8CAFE1027C23}" type="slidenum">
              <a:rPr lang="en-US" smtClean="0"/>
              <a:t>‹#›</a:t>
            </a:fld>
            <a:endParaRPr lang="en-US"/>
          </a:p>
        </p:txBody>
      </p:sp>
    </p:spTree>
    <p:extLst>
      <p:ext uri="{BB962C8B-B14F-4D97-AF65-F5344CB8AC3E}">
        <p14:creationId xmlns:p14="http://schemas.microsoft.com/office/powerpoint/2010/main" val="422247552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3866187" cy="307777"/>
          </a:xfrm>
          <a:prstGeom prst="rect">
            <a:avLst/>
          </a:prstGeom>
          <a:noFill/>
        </p:spPr>
        <p:txBody>
          <a:bodyPr wrap="none" lIns="0" tIns="0" rIns="0" bIns="0" rtlCol="0">
            <a:spAutoFit/>
          </a:bodyPr>
          <a:lstStyle/>
          <a:p>
            <a:pPr algn="l"/>
            <a:r>
              <a:rPr lang="en-US" sz="2000" noProof="0"/>
              <a:t>Advance your technical skills with </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5425460"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cs-CZ" sz="4700" b="0" kern="1200" cap="none" spc="-50" baseline="0">
                <a:ln w="3175">
                  <a:noFill/>
                </a:ln>
                <a:solidFill>
                  <a:schemeClr val="tx1"/>
                </a:solidFill>
                <a:effectLst/>
                <a:latin typeface="+mj-lt"/>
                <a:ea typeface="+mn-ea"/>
                <a:cs typeface="Segoe UI" pitchFamily="34" charset="0"/>
              </a:rPr>
              <a:t>Microsoft </a:t>
            </a:r>
            <a:r>
              <a:rPr lang="en-US" sz="4700" b="0" kern="1200" cap="none" spc="-50" baseline="0">
                <a:ln w="3175">
                  <a:noFill/>
                </a:ln>
                <a:solidFill>
                  <a:schemeClr val="tx1"/>
                </a:solidFill>
                <a:effectLst/>
                <a:latin typeface="+mj-lt"/>
                <a:ea typeface="+mn-ea"/>
                <a:cs typeface="Segoe UI" pitchFamily="34" charset="0"/>
              </a:rPr>
              <a:t>#</a:t>
            </a:r>
            <a:r>
              <a:rPr lang="cs-CZ" sz="4700" b="0" kern="1200" cap="none" spc="-50" baseline="0">
                <a:ln w="3175">
                  <a:noFill/>
                </a:ln>
                <a:solidFill>
                  <a:schemeClr val="tx1"/>
                </a:solidFill>
                <a:effectLst/>
                <a:latin typeface="+mj-lt"/>
                <a:ea typeface="+mn-ea"/>
                <a:cs typeface="Segoe UI" pitchFamily="34" charset="0"/>
              </a:rPr>
              <a:t>LearnTV</a:t>
            </a:r>
            <a:endParaRPr lang="en-US" sz="4700" b="0" kern="1200" cap="none" spc="-50" baseline="0">
              <a:ln w="3175">
                <a:noFill/>
              </a:ln>
              <a:solidFill>
                <a:schemeClr val="tx1"/>
              </a:solidFill>
              <a:effectLst/>
              <a:latin typeface="+mj-lt"/>
              <a:ea typeface="+mn-ea"/>
              <a:cs typeface="Segoe UI" pitchFamily="34" charset="0"/>
            </a:endParaRPr>
          </a:p>
        </p:txBody>
      </p:sp>
      <p:sp>
        <p:nvSpPr>
          <p:cNvPr id="10" name="Rectangle 9">
            <a:extLst>
              <a:ext uri="{FF2B5EF4-FFF2-40B4-BE49-F238E27FC236}">
                <a16:creationId xmlns:a16="http://schemas.microsoft.com/office/drawing/2014/main" id="{8C91CC68-B085-4111-931D-EDCAFFEB6187}"/>
              </a:ext>
            </a:extLst>
          </p:cNvPr>
          <p:cNvSpPr/>
          <p:nvPr userDrawn="1"/>
        </p:nvSpPr>
        <p:spPr bwMode="auto">
          <a:xfrm>
            <a:off x="5813945" y="471668"/>
            <a:ext cx="8161361" cy="555463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9ED128D8-7F19-492F-8ADC-782CE9A615D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45711" y="1698900"/>
            <a:ext cx="6145054" cy="34601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2365E1B-EBF3-441E-8906-520B4DCDE8FB}"/>
              </a:ext>
            </a:extLst>
          </p:cNvPr>
          <p:cNvGrpSpPr/>
          <p:nvPr userDrawn="1"/>
        </p:nvGrpSpPr>
        <p:grpSpPr>
          <a:xfrm>
            <a:off x="6645067" y="5586417"/>
            <a:ext cx="4946342" cy="570481"/>
            <a:chOff x="536494" y="4801732"/>
            <a:chExt cx="2807269" cy="429904"/>
          </a:xfrm>
        </p:grpSpPr>
        <p:sp>
          <p:nvSpPr>
            <p:cNvPr id="2" name="Rectangle 1">
              <a:extLst>
                <a:ext uri="{FF2B5EF4-FFF2-40B4-BE49-F238E27FC236}">
                  <a16:creationId xmlns:a16="http://schemas.microsoft.com/office/drawing/2014/main" id="{6AE5A85C-7951-4AA9-BE9D-CB0217938D65}"/>
                </a:ext>
              </a:extLst>
            </p:cNvPr>
            <p:cNvSpPr/>
            <p:nvPr userDrawn="1"/>
          </p:nvSpPr>
          <p:spPr bwMode="auto">
            <a:xfrm>
              <a:off x="536494" y="4801732"/>
              <a:ext cx="2807269" cy="4299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ADDE9FAE-9D6F-4422-AA69-F5940D3AD71B}"/>
                </a:ext>
              </a:extLst>
            </p:cNvPr>
            <p:cNvSpPr txBox="1"/>
            <p:nvPr userDrawn="1"/>
          </p:nvSpPr>
          <p:spPr>
            <a:xfrm>
              <a:off x="845971" y="4877523"/>
              <a:ext cx="2188314" cy="278322"/>
            </a:xfrm>
            <a:prstGeom prst="rect">
              <a:avLst/>
            </a:prstGeom>
            <a:noFill/>
          </p:spPr>
          <p:txBody>
            <a:bodyPr wrap="square" lIns="0" tIns="0" rIns="0" bIns="0" rtlCol="0">
              <a:spAutoFit/>
            </a:bodyPr>
            <a:lstStyle/>
            <a:p>
              <a:pPr algn="l"/>
              <a:r>
                <a:rPr lang="cs-CZ" sz="2400">
                  <a:solidFill>
                    <a:schemeClr val="bg1"/>
                  </a:solidFill>
                </a:rPr>
                <a:t>V</a:t>
              </a:r>
              <a:r>
                <a:rPr lang="en-US" sz="2400">
                  <a:solidFill>
                    <a:schemeClr val="bg1"/>
                  </a:solidFill>
                </a:rPr>
                <a:t>isit</a:t>
              </a:r>
              <a:r>
                <a:rPr lang="cs-CZ" sz="2400">
                  <a:solidFill>
                    <a:schemeClr val="bg1"/>
                  </a:solidFill>
                </a:rPr>
                <a:t> </a:t>
              </a:r>
              <a:r>
                <a:rPr lang="cs-CZ" sz="2400" kern="1200">
                  <a:solidFill>
                    <a:schemeClr val="bg1"/>
                  </a:solidFill>
                  <a:latin typeface="+mn-lt"/>
                  <a:ea typeface="+mn-ea"/>
                  <a:cs typeface="+mn-cs"/>
                </a:rPr>
                <a:t>Microsoft.com/learn/tv</a:t>
              </a:r>
              <a:endParaRPr lang="en-US" sz="2400" kern="1200">
                <a:solidFill>
                  <a:schemeClr val="bg1"/>
                </a:solidFill>
                <a:latin typeface="+mn-lt"/>
                <a:ea typeface="+mn-ea"/>
                <a:cs typeface="+mn-cs"/>
              </a:endParaRPr>
            </a:p>
          </p:txBody>
        </p:sp>
      </p:grpSp>
      <p:sp>
        <p:nvSpPr>
          <p:cNvPr id="8" name="Rectangle 7">
            <a:extLst>
              <a:ext uri="{FF2B5EF4-FFF2-40B4-BE49-F238E27FC236}">
                <a16:creationId xmlns:a16="http://schemas.microsoft.com/office/drawing/2014/main" id="{E60EFD96-8E28-4331-83DC-99CD4D278C45}"/>
              </a:ext>
            </a:extLst>
          </p:cNvPr>
          <p:cNvSpPr/>
          <p:nvPr userDrawn="1"/>
        </p:nvSpPr>
        <p:spPr bwMode="auto">
          <a:xfrm>
            <a:off x="536494" y="3593805"/>
            <a:ext cx="3492910" cy="95539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5229746" cy="2600712"/>
          </a:xfrm>
          <a:prstGeom prst="rect">
            <a:avLst/>
          </a:prstGeom>
          <a:noFill/>
        </p:spPr>
        <p:txBody>
          <a:bodyPr wrap="square" lIns="0" tIns="0" rIns="0" bIns="0" rtlCol="0">
            <a:spAutoFit/>
          </a:bodyPr>
          <a:lstStyle/>
          <a:p>
            <a:pPr>
              <a:lnSpc>
                <a:spcPct val="110000"/>
              </a:lnSpc>
              <a:spcAft>
                <a:spcPts val="600"/>
              </a:spcAft>
            </a:pPr>
            <a:r>
              <a:rPr lang="en-US" sz="2000" kern="1200" noProof="0">
                <a:solidFill>
                  <a:schemeClr val="tx1"/>
                </a:solidFill>
                <a:latin typeface="+mn-lt"/>
                <a:ea typeface="+mn-ea"/>
                <a:cs typeface="+mn-cs"/>
              </a:rPr>
              <a:t>live streams, shows and </a:t>
            </a:r>
            <a:r>
              <a:rPr lang="cs-CZ" sz="2000" kern="1200" noProof="0">
                <a:solidFill>
                  <a:schemeClr val="tx1"/>
                </a:solidFill>
                <a:latin typeface="+mn-lt"/>
                <a:ea typeface="+mn-ea"/>
                <a:cs typeface="+mn-cs"/>
              </a:rPr>
              <a:t>hands-on</a:t>
            </a:r>
            <a:r>
              <a:rPr lang="en-US" sz="2000" kern="1200" noProof="0">
                <a:solidFill>
                  <a:schemeClr val="tx1"/>
                </a:solidFill>
                <a:latin typeface="+mn-lt"/>
                <a:ea typeface="+mn-ea"/>
                <a:cs typeface="+mn-cs"/>
              </a:rPr>
              <a:t> videos from speakers from around the world. </a:t>
            </a:r>
          </a:p>
          <a:p>
            <a:endParaRPr lang="en-US" sz="2000" kern="1200" noProof="0">
              <a:solidFill>
                <a:schemeClr val="tx1"/>
              </a:solidFill>
              <a:latin typeface="+mn-lt"/>
              <a:ea typeface="+mn-ea"/>
              <a:cs typeface="+mn-cs"/>
            </a:endParaRPr>
          </a:p>
          <a:p>
            <a:endParaRPr lang="en-US" sz="2000" kern="1200" noProof="0">
              <a:solidFill>
                <a:schemeClr val="tx1"/>
              </a:solidFill>
              <a:latin typeface="+mn-lt"/>
              <a:ea typeface="+mn-ea"/>
              <a:cs typeface="+mn-cs"/>
            </a:endParaRPr>
          </a:p>
          <a:p>
            <a:pPr algn="ctr"/>
            <a:r>
              <a:rPr lang="en-US" sz="2000" kern="1200" noProof="0">
                <a:solidFill>
                  <a:schemeClr val="tx1"/>
                </a:solidFill>
                <a:latin typeface="+mn-lt"/>
                <a:ea typeface="+mn-ea"/>
                <a:cs typeface="+mn-cs"/>
              </a:rPr>
              <a:t>TUNE IN FOR OUR LAUNCH CELEBRATION!</a:t>
            </a:r>
            <a:endParaRPr lang="cs-CZ" sz="2000" kern="1200" noProof="0">
              <a:solidFill>
                <a:schemeClr val="tx1"/>
              </a:solidFill>
              <a:latin typeface="+mn-lt"/>
              <a:ea typeface="+mn-ea"/>
              <a:cs typeface="+mn-cs"/>
            </a:endParaRPr>
          </a:p>
          <a:p>
            <a:pPr algn="ctr"/>
            <a:endParaRPr lang="en-US" sz="2000" kern="1200" noProof="0">
              <a:solidFill>
                <a:schemeClr val="tx1"/>
              </a:solidFill>
              <a:latin typeface="+mn-lt"/>
              <a:ea typeface="+mn-ea"/>
              <a:cs typeface="+mn-cs"/>
            </a:endParaRPr>
          </a:p>
          <a:p>
            <a:pPr algn="l"/>
            <a:r>
              <a:rPr lang="en-US" sz="2000" kern="1200" noProof="0">
                <a:solidFill>
                  <a:schemeClr val="tx1"/>
                </a:solidFill>
                <a:latin typeface="+mn-lt"/>
                <a:ea typeface="+mn-ea"/>
                <a:cs typeface="+mn-cs"/>
              </a:rPr>
              <a:t>Date: May 21, 2020 </a:t>
            </a:r>
          </a:p>
          <a:p>
            <a:pPr algn="l"/>
            <a:r>
              <a:rPr lang="en-US" sz="2000" kern="1200" noProof="0">
                <a:solidFill>
                  <a:schemeClr val="tx1"/>
                </a:solidFill>
                <a:latin typeface="+mn-lt"/>
                <a:ea typeface="+mn-ea"/>
                <a:cs typeface="+mn-cs"/>
              </a:rPr>
              <a:t>Time: 8am P</a:t>
            </a:r>
            <a:r>
              <a:rPr lang="cs-CZ" sz="2000" kern="1200" noProof="0">
                <a:solidFill>
                  <a:schemeClr val="tx1"/>
                </a:solidFill>
                <a:latin typeface="+mn-lt"/>
                <a:ea typeface="+mn-ea"/>
                <a:cs typeface="+mn-cs"/>
              </a:rPr>
              <a:t>D</a:t>
            </a:r>
            <a:r>
              <a:rPr lang="en-US" sz="2000" kern="1200" noProof="0">
                <a:solidFill>
                  <a:schemeClr val="tx1"/>
                </a:solidFill>
                <a:latin typeface="+mn-lt"/>
                <a:ea typeface="+mn-ea"/>
                <a:cs typeface="+mn-cs"/>
              </a:rPr>
              <a:t>T</a:t>
            </a:r>
          </a:p>
        </p:txBody>
      </p:sp>
    </p:spTree>
    <p:extLst>
      <p:ext uri="{BB962C8B-B14F-4D97-AF65-F5344CB8AC3E}">
        <p14:creationId xmlns:p14="http://schemas.microsoft.com/office/powerpoint/2010/main" val="7198382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endParaRPr lang="en-US" dirty="0"/>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464162"/>
            <a:ext cx="2061777" cy="2154436"/>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464162"/>
            <a:ext cx="2061777" cy="2154436"/>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464162"/>
            <a:ext cx="2061777" cy="2154436"/>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553998"/>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422423"/>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464162"/>
            <a:ext cx="2061777" cy="2154436"/>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5959007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4317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0" name="Picture 9" descr="Ignite event illustration light">
            <a:extLst>
              <a:ext uri="{FF2B5EF4-FFF2-40B4-BE49-F238E27FC236}">
                <a16:creationId xmlns:a16="http://schemas.microsoft.com/office/drawing/2014/main" id="{98378F73-2F45-4866-8679-97EB64C92DF9}"/>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 name="Picture 1" descr="Microsoft Ignite">
            <a:extLst>
              <a:ext uri="{FF2B5EF4-FFF2-40B4-BE49-F238E27FC236}">
                <a16:creationId xmlns:a16="http://schemas.microsoft.com/office/drawing/2014/main" id="{1BBE25A2-A675-403E-BF69-2AA4A0114922}"/>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D9EBF46C-D38A-4087-B482-6063AFBA3E5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4E951AC-7EC4-40EB-BA4C-991B67CC2A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462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75199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67095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2887625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79075"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907921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736836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831374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691427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24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89446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3315221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355177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754886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dirty="0"/>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85143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dirty="0"/>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4682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095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229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314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84760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6580782"/>
      </p:ext>
    </p:extLst>
  </p:cSld>
  <p:clrMapOvr>
    <a:masterClrMapping/>
  </p:clrMapOvr>
  <p:transition>
    <p:fade/>
  </p:transition>
  <p:extLst>
    <p:ext uri="{DCECCB84-F9BA-43D5-87BE-67443E8EF086}">
      <p15:sldGuideLst xmlns:p15="http://schemas.microsoft.com/office/powerpoint/2012/main">
        <p15:guide id="2" pos="3362"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theme" Target="../theme/theme2.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image" Target="../media/image1.emf"/><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image" Target="../media/image1.emf"/><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theme" Target="../theme/theme5.xml"/><Relationship Id="rId8"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4958" r:id="rId30"/>
    <p:sldLayoutId id="2147484960" r:id="rId31"/>
    <p:sldLayoutId id="2147484959" r:id="rId32"/>
    <p:sldLayoutId id="2147484962" r:id="rId33"/>
    <p:sldLayoutId id="2147484961" r:id="rId34"/>
    <p:sldLayoutId id="2147484249" r:id="rId35"/>
    <p:sldLayoutId id="2147484584" r:id="rId36"/>
    <p:sldLayoutId id="2147484583" r:id="rId37"/>
    <p:sldLayoutId id="2147484671" r:id="rId38"/>
    <p:sldLayoutId id="2147484673" r:id="rId39"/>
    <p:sldLayoutId id="2147484299" r:id="rId40"/>
    <p:sldLayoutId id="2147484263" r:id="rId41"/>
    <p:sldLayoutId id="2147485049" r:id="rId42"/>
    <p:sldLayoutId id="2147485080"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969" r:id="rId7"/>
    <p:sldLayoutId id="2147484970" r:id="rId8"/>
    <p:sldLayoutId id="2147484971" r:id="rId9"/>
    <p:sldLayoutId id="2147484853" r:id="rId10"/>
    <p:sldLayoutId id="2147484975" r:id="rId11"/>
    <p:sldLayoutId id="2147484854" r:id="rId12"/>
    <p:sldLayoutId id="2147484855" r:id="rId13"/>
    <p:sldLayoutId id="2147484939" r:id="rId14"/>
    <p:sldLayoutId id="2147484856" r:id="rId15"/>
    <p:sldLayoutId id="2147484940" r:id="rId16"/>
    <p:sldLayoutId id="2147484857" r:id="rId17"/>
    <p:sldLayoutId id="2147484925" r:id="rId18"/>
    <p:sldLayoutId id="2147484926" r:id="rId19"/>
    <p:sldLayoutId id="2147484927" r:id="rId20"/>
    <p:sldLayoutId id="2147484861" r:id="rId21"/>
    <p:sldLayoutId id="2147484862" r:id="rId22"/>
    <p:sldLayoutId id="2147484863" r:id="rId23"/>
    <p:sldLayoutId id="2147484864" r:id="rId24"/>
    <p:sldLayoutId id="2147484865" r:id="rId25"/>
    <p:sldLayoutId id="2147484977" r:id="rId26"/>
    <p:sldLayoutId id="2147484978" r:id="rId27"/>
    <p:sldLayoutId id="2147484993" r:id="rId28"/>
    <p:sldLayoutId id="2147484994" r:id="rId29"/>
    <p:sldLayoutId id="2147484983" r:id="rId30"/>
    <p:sldLayoutId id="2147484984" r:id="rId31"/>
    <p:sldLayoutId id="2147484985" r:id="rId32"/>
    <p:sldLayoutId id="2147484986" r:id="rId33"/>
    <p:sldLayoutId id="2147484987" r:id="rId34"/>
    <p:sldLayoutId id="2147484868" r:id="rId35"/>
    <p:sldLayoutId id="2147484870" r:id="rId36"/>
    <p:sldLayoutId id="2147484871" r:id="rId37"/>
    <p:sldLayoutId id="2147484872" r:id="rId38"/>
    <p:sldLayoutId id="2147484873" r:id="rId39"/>
    <p:sldLayoutId id="2147484875" r:id="rId40"/>
    <p:sldLayoutId id="2147484876"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972" r:id="rId7"/>
    <p:sldLayoutId id="2147484973" r:id="rId8"/>
    <p:sldLayoutId id="2147484974" r:id="rId9"/>
    <p:sldLayoutId id="2147484886" r:id="rId10"/>
    <p:sldLayoutId id="2147484976" r:id="rId11"/>
    <p:sldLayoutId id="2147484887" r:id="rId12"/>
    <p:sldLayoutId id="2147484888" r:id="rId13"/>
    <p:sldLayoutId id="2147484941" r:id="rId14"/>
    <p:sldLayoutId id="2147484889" r:id="rId15"/>
    <p:sldLayoutId id="2147484942" r:id="rId16"/>
    <p:sldLayoutId id="2147484890" r:id="rId17"/>
    <p:sldLayoutId id="2147484928" r:id="rId18"/>
    <p:sldLayoutId id="2147484929" r:id="rId19"/>
    <p:sldLayoutId id="2147484930" r:id="rId20"/>
    <p:sldLayoutId id="2147484894" r:id="rId21"/>
    <p:sldLayoutId id="2147484895" r:id="rId22"/>
    <p:sldLayoutId id="2147484896" r:id="rId23"/>
    <p:sldLayoutId id="2147484897" r:id="rId24"/>
    <p:sldLayoutId id="2147484898" r:id="rId25"/>
    <p:sldLayoutId id="2147484979" r:id="rId26"/>
    <p:sldLayoutId id="2147484980" r:id="rId27"/>
    <p:sldLayoutId id="2147484933" r:id="rId28"/>
    <p:sldLayoutId id="2147484900" r:id="rId29"/>
    <p:sldLayoutId id="2147484988" r:id="rId30"/>
    <p:sldLayoutId id="2147484989" r:id="rId31"/>
    <p:sldLayoutId id="2147484990" r:id="rId32"/>
    <p:sldLayoutId id="2147484991" r:id="rId33"/>
    <p:sldLayoutId id="2147484992" r:id="rId34"/>
    <p:sldLayoutId id="2147484901" r:id="rId35"/>
    <p:sldLayoutId id="2147484903" r:id="rId36"/>
    <p:sldLayoutId id="2147484904" r:id="rId37"/>
    <p:sldLayoutId id="2147484905" r:id="rId38"/>
    <p:sldLayoutId id="2147484906" r:id="rId39"/>
    <p:sldLayoutId id="2147484908" r:id="rId40"/>
    <p:sldLayoutId id="2147484909" r:id="rId41"/>
    <p:sldLayoutId id="214748504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10/17/20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54784992"/>
      </p:ext>
    </p:extLst>
  </p:cSld>
  <p:clrMap bg1="dk1" tx1="lt1" bg2="dk2" tx2="lt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 id="2147485004" r:id="rId9"/>
    <p:sldLayoutId id="2147485005" r:id="rId10"/>
    <p:sldLayoutId id="2147485006" r:id="rId11"/>
    <p:sldLayoutId id="2147485007" r:id="rId12"/>
    <p:sldLayoutId id="2147485008" r:id="rId13"/>
    <p:sldLayoutId id="2147485009" r:id="rId14"/>
    <p:sldLayoutId id="2147485010" r:id="rId15"/>
    <p:sldLayoutId id="2147485011" r:id="rId16"/>
    <p:sldLayoutId id="2147485012"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2961078862"/>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037" r:id="rId24"/>
    <p:sldLayoutId id="2147485038" r:id="rId25"/>
    <p:sldLayoutId id="2147485039" r:id="rId26"/>
    <p:sldLayoutId id="2147485040" r:id="rId27"/>
    <p:sldLayoutId id="2147485041" r:id="rId28"/>
    <p:sldLayoutId id="2147485042" r:id="rId29"/>
    <p:sldLayoutId id="2147485043" r:id="rId30"/>
    <p:sldLayoutId id="2147485044" r:id="rId31"/>
    <p:sldLayoutId id="2147485045" r:id="rId32"/>
    <p:sldLayoutId id="2147485046" r:id="rId33"/>
    <p:sldLayoutId id="214748504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27.xml"/><Relationship Id="rId1" Type="http://schemas.openxmlformats.org/officeDocument/2006/relationships/themeOverride" Target="../theme/themeOverride1.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swaframeworks" TargetMode="Externa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7123"/>
            <a:ext cx="12191980" cy="6857990"/>
          </a:xfrm>
          <a:prstGeom prst="rect">
            <a:avLst/>
          </a:prstGeom>
        </p:spPr>
      </p:pic>
      <p:sp>
        <p:nvSpPr>
          <p:cNvPr id="8" name="Rectangle: Rounded Corners 7">
            <a:extLst>
              <a:ext uri="{FF2B5EF4-FFF2-40B4-BE49-F238E27FC236}">
                <a16:creationId xmlns:a16="http://schemas.microsoft.com/office/drawing/2014/main" id="{53D7D775-6B01-4953-8A06-E34B3761868F}"/>
              </a:ext>
            </a:extLst>
          </p:cNvPr>
          <p:cNvSpPr/>
          <p:nvPr/>
        </p:nvSpPr>
        <p:spPr>
          <a:xfrm>
            <a:off x="7644513" y="4946534"/>
            <a:ext cx="4416915" cy="156067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Jen Looper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Cloud Developer Advocate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white"/>
                </a:solidFill>
                <a:latin typeface="Bahnschrift" panose="020B0502040204020203" pitchFamily="34" charset="0"/>
              </a:rPr>
              <a:t>Microsoft</a:t>
            </a:r>
            <a:endPar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@jenlooper</a:t>
            </a:r>
          </a:p>
        </p:txBody>
      </p:sp>
      <p:sp>
        <p:nvSpPr>
          <p:cNvPr id="5" name="Rectangle: Rounded Corners 4">
            <a:extLst>
              <a:ext uri="{FF2B5EF4-FFF2-40B4-BE49-F238E27FC236}">
                <a16:creationId xmlns:a16="http://schemas.microsoft.com/office/drawing/2014/main" id="{F2914FA3-6609-4032-88A7-6CA4F734A2F7}"/>
              </a:ext>
            </a:extLst>
          </p:cNvPr>
          <p:cNvSpPr/>
          <p:nvPr/>
        </p:nvSpPr>
        <p:spPr>
          <a:xfrm>
            <a:off x="4104861" y="1783583"/>
            <a:ext cx="7264847" cy="3305071"/>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04800" y="1562100"/>
            <a:ext cx="4002658" cy="2348541"/>
          </a:xfrm>
        </p:spPr>
        <p:txBody>
          <a:bodyPr>
            <a:normAutofit/>
          </a:bodyPr>
          <a:lstStyle/>
          <a:p>
            <a:pPr algn="l"/>
            <a:r>
              <a:rPr lang="en-US" sz="4400" dirty="0">
                <a:latin typeface="Segoe UI" panose="020B0502040204020203" pitchFamily="34" charset="0"/>
                <a:cs typeface="Segoe UI" panose="020B0502040204020203" pitchFamily="34" charset="0"/>
              </a:rPr>
              <a:t>START. </a:t>
            </a:r>
            <a:br>
              <a:rPr lang="en-US" sz="4400" dirty="0">
                <a:latin typeface="Segoe UI" panose="020B0502040204020203" pitchFamily="34" charset="0"/>
                <a:cs typeface="Segoe UI" panose="020B0502040204020203" pitchFamily="34" charset="0"/>
              </a:rPr>
            </a:br>
            <a:r>
              <a:rPr lang="en-US" sz="4400" dirty="0">
                <a:latin typeface="Segoe UI" panose="020B0502040204020203" pitchFamily="34" charset="0"/>
                <a:cs typeface="Segoe UI" panose="020B0502040204020203" pitchFamily="34" charset="0"/>
              </a:rPr>
              <a:t>DEV.</a:t>
            </a:r>
            <a:br>
              <a:rPr lang="en-US" sz="4400" dirty="0">
                <a:latin typeface="Segoe UI" panose="020B0502040204020203" pitchFamily="34" charset="0"/>
                <a:cs typeface="Segoe UI" panose="020B0502040204020203" pitchFamily="34" charset="0"/>
              </a:rPr>
            </a:br>
            <a:r>
              <a:rPr lang="en-US" sz="4400" dirty="0">
                <a:latin typeface="Segoe UI" panose="020B0502040204020203" pitchFamily="34" charset="0"/>
                <a:cs typeface="Segoe UI" panose="020B0502040204020203" pitchFamily="34" charset="0"/>
              </a:rPr>
              <a:t>CHANGE.</a:t>
            </a:r>
          </a:p>
        </p:txBody>
      </p:sp>
      <p:sp>
        <p:nvSpPr>
          <p:cNvPr id="11" name="TextBox 10">
            <a:extLst>
              <a:ext uri="{FF2B5EF4-FFF2-40B4-BE49-F238E27FC236}">
                <a16:creationId xmlns:a16="http://schemas.microsoft.com/office/drawing/2014/main" id="{21AE24A1-3DC1-4F49-888A-2630AC8D373B}"/>
              </a:ext>
            </a:extLst>
          </p:cNvPr>
          <p:cNvSpPr txBox="1"/>
          <p:nvPr/>
        </p:nvSpPr>
        <p:spPr>
          <a:xfrm>
            <a:off x="433990" y="4171061"/>
            <a:ext cx="23807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October 14 &amp; 15,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#startdevchange</a:t>
            </a:r>
          </a:p>
        </p:txBody>
      </p:sp>
      <p:sp>
        <p:nvSpPr>
          <p:cNvPr id="3" name="TextBox 2">
            <a:extLst>
              <a:ext uri="{FF2B5EF4-FFF2-40B4-BE49-F238E27FC236}">
                <a16:creationId xmlns:a16="http://schemas.microsoft.com/office/drawing/2014/main" id="{59AE5D85-5E4E-6547-BA7B-F79F25321836}"/>
              </a:ext>
            </a:extLst>
          </p:cNvPr>
          <p:cNvSpPr txBox="1"/>
          <p:nvPr/>
        </p:nvSpPr>
        <p:spPr>
          <a:xfrm>
            <a:off x="4654298" y="2802371"/>
            <a:ext cx="6535143" cy="1938992"/>
          </a:xfrm>
          <a:prstGeom prst="rect">
            <a:avLst/>
          </a:prstGeom>
          <a:noFill/>
        </p:spPr>
        <p:txBody>
          <a:bodyPr wrap="square" rtlCol="0">
            <a:spAutoFit/>
          </a:bodyPr>
          <a:lstStyle/>
          <a:p>
            <a:pPr algn="ctr"/>
            <a:r>
              <a:rPr lang="en-US" sz="4000" dirty="0">
                <a:solidFill>
                  <a:prstClr val="black"/>
                </a:solidFill>
                <a:latin typeface="Bahnschrift" panose="020B0502040204020203" pitchFamily="34" charset="0"/>
              </a:rPr>
              <a:t>Build a Website the Easy Way with Azure Static Web Apps</a:t>
            </a:r>
          </a:p>
          <a:p>
            <a:pPr algn="ctr"/>
            <a:endParaRPr lang="en-US" sz="4000" dirty="0"/>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Run the front end on localhost to test your app</a:t>
            </a:r>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p:txBody>
          <a:bodyPr vert="horz" wrap="square" lIns="89642" tIns="89642" rIns="89642" bIns="89642" rtlCol="0">
            <a:normAutofit/>
          </a:bodyPr>
          <a:lstStyle/>
          <a:p>
            <a:r>
              <a:rPr lang="en-US"/>
              <a:t>Open a new terminal and use your app's CLI to run `npm run serve`</a:t>
            </a:r>
          </a:p>
        </p:txBody>
      </p:sp>
      <p:pic>
        <p:nvPicPr>
          <p:cNvPr id="7" name="Picture 7" descr="A screenshot of a cell phone&#10;&#10;Description automatically generated">
            <a:extLst>
              <a:ext uri="{FF2B5EF4-FFF2-40B4-BE49-F238E27FC236}">
                <a16:creationId xmlns:a16="http://schemas.microsoft.com/office/drawing/2014/main" id="{BF58BF89-53E9-4089-8BA9-BE25F9375537}"/>
              </a:ext>
            </a:extLst>
          </p:cNvPr>
          <p:cNvPicPr>
            <a:picLocks noChangeAspect="1"/>
          </p:cNvPicPr>
          <p:nvPr/>
        </p:nvPicPr>
        <p:blipFill>
          <a:blip r:embed="rId2"/>
          <a:stretch>
            <a:fillRect/>
          </a:stretch>
        </p:blipFill>
        <p:spPr>
          <a:xfrm>
            <a:off x="5334000" y="874396"/>
            <a:ext cx="6858000" cy="5109208"/>
          </a:xfrm>
          <a:prstGeom prst="rect">
            <a:avLst/>
          </a:prstGeom>
          <a:noFill/>
        </p:spPr>
      </p:pic>
    </p:spTree>
    <p:extLst>
      <p:ext uri="{BB962C8B-B14F-4D97-AF65-F5344CB8AC3E}">
        <p14:creationId xmlns:p14="http://schemas.microsoft.com/office/powerpoint/2010/main" val="5472284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197671" y="186617"/>
            <a:ext cx="11474238" cy="806782"/>
          </a:xfrm>
        </p:spPr>
        <p:txBody>
          <a:bodyPr wrap="square" anchor="t">
            <a:normAutofit/>
          </a:bodyPr>
          <a:lstStyle/>
          <a:p>
            <a:r>
              <a:rPr lang="en-US" sz="4313">
                <a:cs typeface="Segoe UI"/>
              </a:rPr>
              <a:t>Deploy time!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358510" y="995281"/>
            <a:ext cx="11474238" cy="806782"/>
          </a:xfrm>
        </p:spPr>
        <p:txBody>
          <a:bodyPr vert="horz" wrap="square" lIns="89642" tIns="89642" rIns="89642" bIns="89642" rtlCol="0" anchor="t">
            <a:noAutofit/>
          </a:bodyPr>
          <a:lstStyle/>
          <a:p>
            <a:r>
              <a:rPr lang="en-US">
                <a:cs typeface="Segoe UI Light"/>
              </a:rPr>
              <a:t>Push to GitHub, then use the Azure Static Web App VS Code extension to create a new static web app on Azure</a:t>
            </a:r>
            <a:endParaRPr lang="en-US"/>
          </a:p>
        </p:txBody>
      </p:sp>
      <p:pic>
        <p:nvPicPr>
          <p:cNvPr id="4" name="Picture 4">
            <a:extLst>
              <a:ext uri="{FF2B5EF4-FFF2-40B4-BE49-F238E27FC236}">
                <a16:creationId xmlns:a16="http://schemas.microsoft.com/office/drawing/2014/main" id="{57268A14-BD59-486E-8F8E-6C42E29ED982}"/>
              </a:ext>
            </a:extLst>
          </p:cNvPr>
          <p:cNvPicPr>
            <a:picLocks noChangeAspect="1"/>
          </p:cNvPicPr>
          <p:nvPr/>
        </p:nvPicPr>
        <p:blipFill>
          <a:blip r:embed="rId2"/>
          <a:stretch>
            <a:fillRect/>
          </a:stretch>
        </p:blipFill>
        <p:spPr>
          <a:xfrm>
            <a:off x="2450310" y="2100845"/>
            <a:ext cx="7691120" cy="4757155"/>
          </a:xfrm>
          <a:prstGeom prst="rect">
            <a:avLst/>
          </a:prstGeom>
        </p:spPr>
      </p:pic>
    </p:spTree>
    <p:extLst>
      <p:ext uri="{BB962C8B-B14F-4D97-AF65-F5344CB8AC3E}">
        <p14:creationId xmlns:p14="http://schemas.microsoft.com/office/powerpoint/2010/main" val="39249711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588263" y="588963"/>
            <a:ext cx="4158362" cy="2535236"/>
          </a:xfrm>
        </p:spPr>
        <p:txBody>
          <a:bodyPr wrap="square" anchor="b">
            <a:normAutofit/>
          </a:bodyPr>
          <a:lstStyle/>
          <a:p>
            <a:r>
              <a:rPr lang="en-US"/>
              <a:t>Why GitHub?</a:t>
            </a:r>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584200" y="3535540"/>
            <a:ext cx="4162425" cy="2733497"/>
          </a:xfrm>
        </p:spPr>
        <p:txBody>
          <a:bodyPr vert="horz" wrap="square" lIns="89642" tIns="89642" rIns="89642" bIns="89642" rtlCol="0">
            <a:normAutofit/>
          </a:bodyPr>
          <a:lstStyle/>
          <a:p>
            <a:r>
              <a:rPr lang="en-US"/>
              <a:t>GitHub is where the build process is managed, via GitHub Actions!</a:t>
            </a:r>
          </a:p>
        </p:txBody>
      </p:sp>
      <p:pic>
        <p:nvPicPr>
          <p:cNvPr id="2" name="Picture 4" descr="A screenshot of a cell phone&#10;&#10;Description automatically generated">
            <a:extLst>
              <a:ext uri="{FF2B5EF4-FFF2-40B4-BE49-F238E27FC236}">
                <a16:creationId xmlns:a16="http://schemas.microsoft.com/office/drawing/2014/main" id="{82F0A941-2A8E-4E33-9EF0-0C9D2F001374}"/>
              </a:ext>
            </a:extLst>
          </p:cNvPr>
          <p:cNvPicPr>
            <a:picLocks noChangeAspect="1"/>
          </p:cNvPicPr>
          <p:nvPr/>
        </p:nvPicPr>
        <p:blipFill>
          <a:blip r:embed="rId2"/>
          <a:stretch>
            <a:fillRect/>
          </a:stretch>
        </p:blipFill>
        <p:spPr>
          <a:xfrm>
            <a:off x="5334000" y="1903095"/>
            <a:ext cx="6858000" cy="3051809"/>
          </a:xfrm>
          <a:prstGeom prst="rect">
            <a:avLst/>
          </a:prstGeom>
          <a:noFill/>
        </p:spPr>
      </p:pic>
    </p:spTree>
    <p:extLst>
      <p:ext uri="{BB962C8B-B14F-4D97-AF65-F5344CB8AC3E}">
        <p14:creationId xmlns:p14="http://schemas.microsoft.com/office/powerpoint/2010/main" val="35367832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197671" y="186617"/>
            <a:ext cx="11474238" cy="806782"/>
          </a:xfrm>
        </p:spPr>
        <p:txBody>
          <a:bodyPr wrap="square" anchor="t">
            <a:normAutofit/>
          </a:bodyPr>
          <a:lstStyle/>
          <a:p>
            <a:r>
              <a:rPr lang="en-US" sz="4313">
                <a:cs typeface="Segoe UI"/>
              </a:rPr>
              <a:t>A GitHub Actions file is scaffolded for you</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411478" y="1260995"/>
            <a:ext cx="4147910" cy="806782"/>
          </a:xfrm>
        </p:spPr>
        <p:txBody>
          <a:bodyPr vert="horz" wrap="square" lIns="89642" tIns="89642" rIns="89642" bIns="89642" rtlCol="0" anchor="t">
            <a:noAutofit/>
          </a:bodyPr>
          <a:lstStyle/>
          <a:p>
            <a:r>
              <a:rPr lang="en-US" dirty="0">
                <a:cs typeface="Segoe UI Light"/>
              </a:rPr>
              <a:t>GitHub is where the build process is managed, via GitHub Actions!</a:t>
            </a:r>
          </a:p>
        </p:txBody>
      </p:sp>
      <p:sp>
        <p:nvSpPr>
          <p:cNvPr id="8" name="Text Placeholder 5">
            <a:extLst>
              <a:ext uri="{FF2B5EF4-FFF2-40B4-BE49-F238E27FC236}">
                <a16:creationId xmlns:a16="http://schemas.microsoft.com/office/drawing/2014/main" id="{57848D00-628C-46F5-9551-26B83F4AEFF1}"/>
              </a:ext>
            </a:extLst>
          </p:cNvPr>
          <p:cNvSpPr txBox="1">
            <a:spLocks/>
          </p:cNvSpPr>
          <p:nvPr/>
        </p:nvSpPr>
        <p:spPr>
          <a:xfrm>
            <a:off x="411478" y="2871287"/>
            <a:ext cx="4147910" cy="806782"/>
          </a:xfrm>
          <a:prstGeom prst="rect">
            <a:avLst/>
          </a:prstGeom>
        </p:spPr>
        <p:txBody>
          <a:bodyPr vert="horz" wrap="square" lIns="89642" tIns="89642" rIns="89642" bIns="89642" rtlCol="0" anchor="t">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a:cs typeface="Segoe UI Light"/>
              </a:rPr>
              <a:t>When you push to GitHub, your app + API are rebuilt – CI/CD</a:t>
            </a:r>
          </a:p>
        </p:txBody>
      </p:sp>
      <p:sp>
        <p:nvSpPr>
          <p:cNvPr id="9" name="Text Placeholder 5">
            <a:extLst>
              <a:ext uri="{FF2B5EF4-FFF2-40B4-BE49-F238E27FC236}">
                <a16:creationId xmlns:a16="http://schemas.microsoft.com/office/drawing/2014/main" id="{8F27748D-C56E-4456-B5E8-86880C62E9D6}"/>
              </a:ext>
            </a:extLst>
          </p:cNvPr>
          <p:cNvSpPr txBox="1">
            <a:spLocks/>
          </p:cNvSpPr>
          <p:nvPr/>
        </p:nvSpPr>
        <p:spPr>
          <a:xfrm>
            <a:off x="411478" y="4481579"/>
            <a:ext cx="3511107" cy="1319977"/>
          </a:xfrm>
          <a:prstGeom prst="rect">
            <a:avLst/>
          </a:prstGeom>
        </p:spPr>
        <p:txBody>
          <a:bodyPr vert="horz" wrap="square" lIns="89642" tIns="89642" rIns="89642" bIns="89642" rtlCol="0" anchor="t">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a:cs typeface="Segoe UI Light"/>
              </a:rPr>
              <a:t>Try the app: https://</a:t>
            </a:r>
            <a:r>
              <a:rPr lang="en-US" sz="2745" dirty="0" err="1">
                <a:cs typeface="Segoe UI Light"/>
              </a:rPr>
              <a:t>aka.ms</a:t>
            </a:r>
            <a:r>
              <a:rPr lang="en-US" sz="2745" dirty="0">
                <a:cs typeface="Segoe UI Light"/>
              </a:rPr>
              <a:t>/my-affirmations</a:t>
            </a:r>
            <a:endParaRPr lang="en-US" sz="2745" dirty="0"/>
          </a:p>
        </p:txBody>
      </p:sp>
      <p:pic>
        <p:nvPicPr>
          <p:cNvPr id="4" name="Picture 3" descr="A screenshot of a cell phone&#10;&#10;Description automatically generated">
            <a:extLst>
              <a:ext uri="{FF2B5EF4-FFF2-40B4-BE49-F238E27FC236}">
                <a16:creationId xmlns:a16="http://schemas.microsoft.com/office/drawing/2014/main" id="{48A3A7B0-D66E-9B4A-9212-94E70E08C198}"/>
              </a:ext>
            </a:extLst>
          </p:cNvPr>
          <p:cNvPicPr>
            <a:picLocks noChangeAspect="1"/>
          </p:cNvPicPr>
          <p:nvPr/>
        </p:nvPicPr>
        <p:blipFill>
          <a:blip r:embed="rId2"/>
          <a:stretch>
            <a:fillRect/>
          </a:stretch>
        </p:blipFill>
        <p:spPr>
          <a:xfrm>
            <a:off x="4895690" y="1260995"/>
            <a:ext cx="6884832" cy="20297040"/>
          </a:xfrm>
          <a:prstGeom prst="rect">
            <a:avLst/>
          </a:prstGeom>
        </p:spPr>
      </p:pic>
    </p:spTree>
    <p:extLst>
      <p:ext uri="{BB962C8B-B14F-4D97-AF65-F5344CB8AC3E}">
        <p14:creationId xmlns:p14="http://schemas.microsoft.com/office/powerpoint/2010/main" val="41771075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588263" y="588963"/>
            <a:ext cx="4158362" cy="2535236"/>
          </a:xfrm>
        </p:spPr>
        <p:txBody>
          <a:bodyPr wrap="square" anchor="b">
            <a:normAutofit/>
          </a:bodyPr>
          <a:lstStyle/>
          <a:p>
            <a:r>
              <a:rPr lang="en-US"/>
              <a:t>But wait, there's more!</a:t>
            </a:r>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584200" y="3535540"/>
            <a:ext cx="4162425" cy="2733497"/>
          </a:xfrm>
        </p:spPr>
        <p:txBody>
          <a:bodyPr vert="horz" wrap="square" lIns="89642" tIns="89642" rIns="89642" bIns="89642" rtlCol="0">
            <a:normAutofit/>
          </a:bodyPr>
          <a:lstStyle/>
          <a:p>
            <a:r>
              <a:rPr lang="en-US"/>
              <a:t>Store tokens!</a:t>
            </a:r>
          </a:p>
        </p:txBody>
      </p:sp>
      <p:pic>
        <p:nvPicPr>
          <p:cNvPr id="2" name="Picture 3" descr="A screenshot of a cell phone&#10;&#10;Description automatically generated">
            <a:extLst>
              <a:ext uri="{FF2B5EF4-FFF2-40B4-BE49-F238E27FC236}">
                <a16:creationId xmlns:a16="http://schemas.microsoft.com/office/drawing/2014/main" id="{08CBBE91-03ED-4B64-BB8A-2B3D489DA1C9}"/>
              </a:ext>
            </a:extLst>
          </p:cNvPr>
          <p:cNvPicPr>
            <a:picLocks noChangeAspect="1"/>
          </p:cNvPicPr>
          <p:nvPr/>
        </p:nvPicPr>
        <p:blipFill>
          <a:blip r:embed="rId2"/>
          <a:stretch>
            <a:fillRect/>
          </a:stretch>
        </p:blipFill>
        <p:spPr>
          <a:xfrm>
            <a:off x="5334000" y="1148715"/>
            <a:ext cx="6858000" cy="4560569"/>
          </a:xfrm>
          <a:prstGeom prst="rect">
            <a:avLst/>
          </a:prstGeom>
          <a:noFill/>
        </p:spPr>
      </p:pic>
    </p:spTree>
    <p:extLst>
      <p:ext uri="{BB962C8B-B14F-4D97-AF65-F5344CB8AC3E}">
        <p14:creationId xmlns:p14="http://schemas.microsoft.com/office/powerpoint/2010/main" val="4937139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6" descr="A screenshot of a map&#10;&#10;Description automatically generated">
            <a:extLst>
              <a:ext uri="{FF2B5EF4-FFF2-40B4-BE49-F238E27FC236}">
                <a16:creationId xmlns:a16="http://schemas.microsoft.com/office/drawing/2014/main" id="{7263C0AB-A837-44B2-83F6-D652C3F17DF6}"/>
              </a:ext>
            </a:extLst>
          </p:cNvPr>
          <p:cNvPicPr>
            <a:picLocks noChangeAspect="1"/>
          </p:cNvPicPr>
          <p:nvPr/>
        </p:nvPicPr>
        <p:blipFill>
          <a:blip r:embed="rId2"/>
          <a:stretch>
            <a:fillRect/>
          </a:stretch>
        </p:blipFill>
        <p:spPr>
          <a:xfrm>
            <a:off x="4631269" y="993399"/>
            <a:ext cx="7363061" cy="3561835"/>
          </a:xfrm>
          <a:prstGeom prst="rect">
            <a:avLst/>
          </a:prstGeom>
          <a:ln>
            <a:solidFill>
              <a:schemeClr val="tx1"/>
            </a:solidFill>
          </a:ln>
        </p:spPr>
      </p:pic>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197671" y="186617"/>
            <a:ext cx="11474238" cy="806782"/>
          </a:xfrm>
        </p:spPr>
        <p:txBody>
          <a:bodyPr wrap="square" anchor="t">
            <a:normAutofit/>
          </a:bodyPr>
          <a:lstStyle/>
          <a:p>
            <a:r>
              <a:rPr lang="en-US" sz="4313">
                <a:cs typeface="Segoe UI"/>
              </a:rPr>
              <a:t>But wait, there's more!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747780" y="1260995"/>
            <a:ext cx="4147910" cy="806782"/>
          </a:xfrm>
        </p:spPr>
        <p:txBody>
          <a:bodyPr vert="horz" wrap="square" lIns="89642" tIns="89642" rIns="89642" bIns="89642" rtlCol="0" anchor="t">
            <a:noAutofit/>
          </a:bodyPr>
          <a:lstStyle/>
          <a:p>
            <a:r>
              <a:rPr lang="en-US">
                <a:cs typeface="Segoe UI Light"/>
              </a:rPr>
              <a:t>Authenticate users!</a:t>
            </a:r>
            <a:endParaRPr lang="en-US"/>
          </a:p>
        </p:txBody>
      </p:sp>
      <p:pic>
        <p:nvPicPr>
          <p:cNvPr id="2" name="Picture 3" descr="A screenshot of a cell phone&#10;&#10;Description automatically generated">
            <a:extLst>
              <a:ext uri="{FF2B5EF4-FFF2-40B4-BE49-F238E27FC236}">
                <a16:creationId xmlns:a16="http://schemas.microsoft.com/office/drawing/2014/main" id="{85F89025-04CA-4F9B-998A-22A57838410A}"/>
              </a:ext>
            </a:extLst>
          </p:cNvPr>
          <p:cNvPicPr>
            <a:picLocks noChangeAspect="1"/>
          </p:cNvPicPr>
          <p:nvPr/>
        </p:nvPicPr>
        <p:blipFill>
          <a:blip r:embed="rId3"/>
          <a:stretch>
            <a:fillRect/>
          </a:stretch>
        </p:blipFill>
        <p:spPr>
          <a:xfrm>
            <a:off x="321856" y="3898892"/>
            <a:ext cx="5774144" cy="2926249"/>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15EF5369-8121-46D1-8E67-4023807781F1}"/>
              </a:ext>
            </a:extLst>
          </p:cNvPr>
          <p:cNvPicPr>
            <a:picLocks noChangeAspect="1"/>
          </p:cNvPicPr>
          <p:nvPr/>
        </p:nvPicPr>
        <p:blipFill>
          <a:blip r:embed="rId4"/>
          <a:stretch>
            <a:fillRect/>
          </a:stretch>
        </p:blipFill>
        <p:spPr>
          <a:xfrm>
            <a:off x="811447" y="1913868"/>
            <a:ext cx="3461869" cy="1840950"/>
          </a:xfrm>
          <a:prstGeom prst="rect">
            <a:avLst/>
          </a:prstGeom>
        </p:spPr>
      </p:pic>
    </p:spTree>
    <p:extLst>
      <p:ext uri="{BB962C8B-B14F-4D97-AF65-F5344CB8AC3E}">
        <p14:creationId xmlns:p14="http://schemas.microsoft.com/office/powerpoint/2010/main" val="36910087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197671" y="186617"/>
            <a:ext cx="11474238" cy="806782"/>
          </a:xfrm>
        </p:spPr>
        <p:txBody>
          <a:bodyPr wrap="square" anchor="t">
            <a:normAutofit/>
          </a:bodyPr>
          <a:lstStyle/>
          <a:p>
            <a:r>
              <a:rPr lang="en-US" sz="4313">
                <a:cs typeface="Segoe UI"/>
              </a:rPr>
              <a:t>But wait, there's more!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463912" y="1257950"/>
            <a:ext cx="3570000" cy="806782"/>
          </a:xfrm>
        </p:spPr>
        <p:txBody>
          <a:bodyPr vert="horz" wrap="square" lIns="89642" tIns="89642" rIns="89642" bIns="89642" rtlCol="0" anchor="t">
            <a:noAutofit/>
          </a:bodyPr>
          <a:lstStyle/>
          <a:p>
            <a:r>
              <a:rPr lang="en-US" dirty="0">
                <a:cs typeface="Segoe UI Light"/>
              </a:rPr>
              <a:t>Environment management: scaffold a staging site on push to GitHub</a:t>
            </a:r>
            <a:endParaRPr lang="en-US" dirty="0"/>
          </a:p>
        </p:txBody>
      </p:sp>
      <p:pic>
        <p:nvPicPr>
          <p:cNvPr id="4" name="Picture 4" descr="A screenshot of a cell phone&#10;&#10;Description automatically generated">
            <a:extLst>
              <a:ext uri="{FF2B5EF4-FFF2-40B4-BE49-F238E27FC236}">
                <a16:creationId xmlns:a16="http://schemas.microsoft.com/office/drawing/2014/main" id="{29D66700-0200-4D99-98ED-4B38A0AA1879}"/>
              </a:ext>
            </a:extLst>
          </p:cNvPr>
          <p:cNvPicPr>
            <a:picLocks noChangeAspect="1"/>
          </p:cNvPicPr>
          <p:nvPr/>
        </p:nvPicPr>
        <p:blipFill>
          <a:blip r:embed="rId2"/>
          <a:stretch>
            <a:fillRect/>
          </a:stretch>
        </p:blipFill>
        <p:spPr>
          <a:xfrm>
            <a:off x="4475984" y="1257950"/>
            <a:ext cx="7400156" cy="5280257"/>
          </a:xfrm>
          <a:prstGeom prst="rect">
            <a:avLst/>
          </a:prstGeom>
        </p:spPr>
      </p:pic>
    </p:spTree>
    <p:extLst>
      <p:ext uri="{BB962C8B-B14F-4D97-AF65-F5344CB8AC3E}">
        <p14:creationId xmlns:p14="http://schemas.microsoft.com/office/powerpoint/2010/main" val="23942066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421985-16C8-1240-B6C3-141E89A0070A}"/>
              </a:ext>
            </a:extLst>
          </p:cNvPr>
          <p:cNvSpPr>
            <a:spLocks noGrp="1"/>
          </p:cNvSpPr>
          <p:nvPr>
            <p:ph type="title"/>
          </p:nvPr>
        </p:nvSpPr>
        <p:spPr>
          <a:xfrm>
            <a:off x="4954954" y="3005697"/>
            <a:ext cx="1799414" cy="553998"/>
          </a:xfrm>
          <a:noFill/>
        </p:spPr>
        <p:txBody>
          <a:bodyPr/>
          <a:lstStyle/>
          <a:p>
            <a:r>
              <a:rPr lang="en-US" dirty="0"/>
              <a:t>Demo!</a:t>
            </a:r>
          </a:p>
        </p:txBody>
      </p:sp>
    </p:spTree>
    <p:extLst>
      <p:ext uri="{BB962C8B-B14F-4D97-AF65-F5344CB8AC3E}">
        <p14:creationId xmlns:p14="http://schemas.microsoft.com/office/powerpoint/2010/main" val="39674726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197671" y="186617"/>
            <a:ext cx="11474238" cy="806782"/>
          </a:xfrm>
        </p:spPr>
        <p:txBody>
          <a:bodyPr wrap="square" anchor="t">
            <a:normAutofit/>
          </a:bodyPr>
          <a:lstStyle/>
          <a:p>
            <a:r>
              <a:rPr lang="en-US" sz="4313" dirty="0">
                <a:cs typeface="Segoe UI"/>
              </a:rPr>
              <a:t>Bottom line...</a:t>
            </a:r>
            <a:endParaRPr lang="en-US" dirty="0"/>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1376700" y="1788428"/>
            <a:ext cx="9631837" cy="2012481"/>
          </a:xfrm>
        </p:spPr>
        <p:txBody>
          <a:bodyPr vert="horz" wrap="square" lIns="89642" tIns="89642" rIns="89642" bIns="89642" rtlCol="0" anchor="t">
            <a:noAutofit/>
          </a:bodyPr>
          <a:lstStyle/>
          <a:p>
            <a:r>
              <a:rPr lang="en-US" dirty="0">
                <a:cs typeface="Segoe UI Light"/>
              </a:rPr>
              <a:t>Azure Static Web Apps are a web developer’s dream come true: easy, free deployments, GitHub integration, and it works great with modern JavaScript stack.</a:t>
            </a:r>
          </a:p>
          <a:p>
            <a:endParaRPr lang="en-US" dirty="0">
              <a:cs typeface="Segoe UI Light"/>
            </a:endParaRPr>
          </a:p>
          <a:p>
            <a:r>
              <a:rPr lang="en-US" dirty="0">
                <a:cs typeface="Segoe UI Light"/>
              </a:rPr>
              <a:t>* New! You can also write your API with </a:t>
            </a:r>
            <a:r>
              <a:rPr lang="en-US" dirty="0" err="1">
                <a:cs typeface="Segoe UI Light"/>
              </a:rPr>
              <a:t>Blazor</a:t>
            </a:r>
            <a:r>
              <a:rPr lang="en-US" dirty="0">
                <a:cs typeface="Segoe UI Light"/>
              </a:rPr>
              <a:t> Web Assembly and .NET functions!</a:t>
            </a:r>
          </a:p>
          <a:p>
            <a:endParaRPr lang="en-US" dirty="0">
              <a:cs typeface="Segoe UI Light"/>
            </a:endParaRPr>
          </a:p>
          <a:p>
            <a:r>
              <a:rPr lang="en-US" dirty="0">
                <a:cs typeface="Segoe UI Light"/>
              </a:rPr>
              <a:t>Learn more!</a:t>
            </a:r>
          </a:p>
          <a:p>
            <a:endParaRPr lang="en-US" dirty="0">
              <a:cs typeface="Segoe UI Light"/>
            </a:endParaRPr>
          </a:p>
          <a:p>
            <a:r>
              <a:rPr lang="en-US" dirty="0">
                <a:cs typeface="Segoe UI Light"/>
                <a:hlinkClick r:id="rId2"/>
              </a:rPr>
              <a:t>https://aka.ms/swaframeworks</a:t>
            </a:r>
            <a:endParaRPr lang="en-US" dirty="0">
              <a:cs typeface="Segoe UI Light"/>
            </a:endParaRPr>
          </a:p>
          <a:p>
            <a:endParaRPr lang="en-US" dirty="0">
              <a:cs typeface="Segoe UI Light"/>
            </a:endParaRPr>
          </a:p>
        </p:txBody>
      </p:sp>
    </p:spTree>
    <p:extLst>
      <p:ext uri="{BB962C8B-B14F-4D97-AF65-F5344CB8AC3E}">
        <p14:creationId xmlns:p14="http://schemas.microsoft.com/office/powerpoint/2010/main" val="28680336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229361" y="330911"/>
            <a:ext cx="10775284" cy="861774"/>
          </a:xfrm>
        </p:spPr>
        <p:txBody>
          <a:bodyPr vert="horz" wrap="square" lIns="0" tIns="0" rIns="0" bIns="0" rtlCol="0" anchor="t">
            <a:spAutoFit/>
          </a:bodyPr>
          <a:lstStyle/>
          <a:p>
            <a:pPr lvl="0"/>
            <a:r>
              <a:rPr lang="en-US" sz="2800" b="1" dirty="0"/>
              <a:t>Hang out with us and ask questions live as you learn from Microsoft Developers on a variety of tech concepts!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1A8C8505-3E6B-4BFB-8CF7-CD0334828430}"/>
              </a:ext>
            </a:extLst>
          </p:cNvPr>
          <p:cNvPicPr>
            <a:picLocks noChangeAspect="1"/>
          </p:cNvPicPr>
          <p:nvPr/>
        </p:nvPicPr>
        <p:blipFill>
          <a:blip r:embed="rId3"/>
          <a:stretch>
            <a:fillRect/>
          </a:stretch>
        </p:blipFill>
        <p:spPr>
          <a:xfrm>
            <a:off x="395786" y="1469687"/>
            <a:ext cx="5396772" cy="4556068"/>
          </a:xfrm>
          <a:prstGeom prst="rect">
            <a:avLst/>
          </a:prstGeom>
        </p:spPr>
      </p:pic>
      <p:pic>
        <p:nvPicPr>
          <p:cNvPr id="8" name="Picture 7">
            <a:extLst>
              <a:ext uri="{FF2B5EF4-FFF2-40B4-BE49-F238E27FC236}">
                <a16:creationId xmlns:a16="http://schemas.microsoft.com/office/drawing/2014/main" id="{518B6B4C-9D4F-4D44-9707-DA77ABAF7379}"/>
              </a:ext>
            </a:extLst>
          </p:cNvPr>
          <p:cNvPicPr>
            <a:picLocks noChangeAspect="1"/>
          </p:cNvPicPr>
          <p:nvPr/>
        </p:nvPicPr>
        <p:blipFill rotWithShape="1">
          <a:blip r:embed="rId4"/>
          <a:srcRect l="-187" t="230" r="39427" b="-230"/>
          <a:stretch/>
        </p:blipFill>
        <p:spPr>
          <a:xfrm>
            <a:off x="6232206" y="1469687"/>
            <a:ext cx="5396772" cy="4506192"/>
          </a:xfrm>
          <a:prstGeom prst="rect">
            <a:avLst/>
          </a:prstGeom>
        </p:spPr>
      </p:pic>
      <p:sp>
        <p:nvSpPr>
          <p:cNvPr id="15" name="Rectangle 14">
            <a:extLst>
              <a:ext uri="{FF2B5EF4-FFF2-40B4-BE49-F238E27FC236}">
                <a16:creationId xmlns:a16="http://schemas.microsoft.com/office/drawing/2014/main" id="{738498A9-D4F8-4FBD-994D-55583C615388}"/>
              </a:ext>
            </a:extLst>
          </p:cNvPr>
          <p:cNvSpPr/>
          <p:nvPr/>
        </p:nvSpPr>
        <p:spPr bwMode="auto">
          <a:xfrm>
            <a:off x="6232206" y="4727936"/>
            <a:ext cx="5396772" cy="13207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986F49B6-95FA-43C8-BD90-597F8852DEE0}"/>
              </a:ext>
            </a:extLst>
          </p:cNvPr>
          <p:cNvSpPr/>
          <p:nvPr/>
        </p:nvSpPr>
        <p:spPr bwMode="auto">
          <a:xfrm>
            <a:off x="6925820" y="5150013"/>
            <a:ext cx="4206240" cy="4765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Visit twitch.tv/</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MicrosoftDeveloper</a:t>
            </a: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04855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Segoe UI"/>
              </a:rPr>
              <a:t>What are Azure Static Web Apps?</a:t>
            </a:r>
            <a:endParaRPr lang="en-US" dirty="0"/>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0"/>
          </p:nvPr>
        </p:nvSpPr>
        <p:spPr/>
        <p:txBody>
          <a:bodyPr>
            <a:normAutofit/>
          </a:bodyPr>
          <a:lstStyle/>
          <a:p>
            <a:r>
              <a:rPr lang="en-US" dirty="0"/>
              <a:t>Let’s Explore</a:t>
            </a:r>
          </a:p>
        </p:txBody>
      </p:sp>
      <p:sp>
        <p:nvSpPr>
          <p:cNvPr id="2" name="TextBox 1">
            <a:extLst>
              <a:ext uri="{FF2B5EF4-FFF2-40B4-BE49-F238E27FC236}">
                <a16:creationId xmlns:a16="http://schemas.microsoft.com/office/drawing/2014/main" id="{38343ECD-8446-4A42-B715-1C7D793C305E}"/>
              </a:ext>
            </a:extLst>
          </p:cNvPr>
          <p:cNvSpPr txBox="1"/>
          <p:nvPr/>
        </p:nvSpPr>
        <p:spPr>
          <a:xfrm>
            <a:off x="1168223" y="2961780"/>
            <a:ext cx="9708207" cy="22652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dirty="0">
                <a:gradFill>
                  <a:gsLst>
                    <a:gs pos="2917">
                      <a:schemeClr val="tx1"/>
                    </a:gs>
                    <a:gs pos="30000">
                      <a:schemeClr val="tx1"/>
                    </a:gs>
                  </a:gsLst>
                  <a:lin ang="5400000" scaled="0"/>
                </a:gradFill>
              </a:rPr>
              <a:t>A new service from Microsoft</a:t>
            </a:r>
          </a:p>
          <a:p>
            <a:pPr marL="342900" indent="-342900">
              <a:lnSpc>
                <a:spcPct val="90000"/>
              </a:lnSpc>
              <a:spcAft>
                <a:spcPts val="600"/>
              </a:spcAft>
              <a:buFont typeface="Arial"/>
              <a:buChar char="•"/>
            </a:pPr>
            <a:r>
              <a:rPr lang="en-US" sz="2400" dirty="0">
                <a:cs typeface="Segoe UI"/>
              </a:rPr>
              <a:t>A slick new way to build, deploy, and host your modern web apps</a:t>
            </a:r>
          </a:p>
          <a:p>
            <a:pPr marL="342900" indent="-342900">
              <a:lnSpc>
                <a:spcPct val="90000"/>
              </a:lnSpc>
              <a:spcAft>
                <a:spcPts val="600"/>
              </a:spcAft>
              <a:buFont typeface="Arial"/>
              <a:buChar char="•"/>
            </a:pPr>
            <a:r>
              <a:rPr lang="en-US" sz="2400" dirty="0">
                <a:cs typeface="Segoe UI"/>
              </a:rPr>
              <a:t>A clean way to manage your app and its API</a:t>
            </a:r>
          </a:p>
          <a:p>
            <a:pPr marL="342900" indent="-342900">
              <a:lnSpc>
                <a:spcPct val="90000"/>
              </a:lnSpc>
              <a:spcAft>
                <a:spcPts val="600"/>
              </a:spcAft>
              <a:buFont typeface="Arial"/>
              <a:buChar char="•"/>
            </a:pPr>
            <a:r>
              <a:rPr lang="en-US" sz="2400" dirty="0">
                <a:cs typeface="Segoe UI"/>
              </a:rPr>
              <a:t>A nice ecosystem</a:t>
            </a:r>
          </a:p>
          <a:p>
            <a:pPr marL="342900" indent="-342900">
              <a:lnSpc>
                <a:spcPct val="90000"/>
              </a:lnSpc>
              <a:spcAft>
                <a:spcPts val="600"/>
              </a:spcAft>
              <a:buFont typeface="Arial"/>
              <a:buChar char="•"/>
            </a:pPr>
            <a:endParaRPr lang="en-US" sz="2400" dirty="0">
              <a:cs typeface="Segoe UI"/>
            </a:endParaRPr>
          </a:p>
        </p:txBody>
      </p:sp>
      <p:sp>
        <p:nvSpPr>
          <p:cNvPr id="3" name="TextBox 2">
            <a:extLst>
              <a:ext uri="{FF2B5EF4-FFF2-40B4-BE49-F238E27FC236}">
                <a16:creationId xmlns:a16="http://schemas.microsoft.com/office/drawing/2014/main" id="{5E7681C2-FE9A-B84F-AAA1-155FC2C99060}"/>
              </a:ext>
            </a:extLst>
          </p:cNvPr>
          <p:cNvSpPr txBox="1"/>
          <p:nvPr/>
        </p:nvSpPr>
        <p:spPr>
          <a:xfrm>
            <a:off x="4646009" y="5223675"/>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2400" b="1">
                <a:solidFill>
                  <a:srgbClr val="107C10"/>
                </a:solidFill>
              </a:rPr>
              <a:t>Let's explore!</a:t>
            </a:r>
            <a:endParaRPr lang="en-US" b="1">
              <a:solidFill>
                <a:srgbClr val="107C10"/>
              </a:solidFill>
            </a:endParaRPr>
          </a:p>
        </p:txBody>
      </p:sp>
    </p:spTree>
    <p:extLst>
      <p:ext uri="{BB962C8B-B14F-4D97-AF65-F5344CB8AC3E}">
        <p14:creationId xmlns:p14="http://schemas.microsoft.com/office/powerpoint/2010/main" val="285902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397256" y="56896"/>
            <a:ext cx="10331704" cy="740025"/>
          </a:xfrm>
        </p:spPr>
        <p:txBody>
          <a:bodyPr/>
          <a:lstStyle/>
          <a:p>
            <a:r>
              <a:rPr lang="en-US" b="0" i="0" dirty="0">
                <a:solidFill>
                  <a:srgbClr val="FFFFFF"/>
                </a:solidFill>
                <a:effectLst/>
                <a:latin typeface="SegoeProSemibold"/>
              </a:rPr>
              <a:t>Free Certifications with the Cloud Skills Challenge!</a:t>
            </a:r>
            <a:endParaRPr lang="en-US" dirty="0"/>
          </a:p>
        </p:txBody>
      </p:sp>
      <p:sp>
        <p:nvSpPr>
          <p:cNvPr id="11" name="TextBox 10">
            <a:extLst>
              <a:ext uri="{FF2B5EF4-FFF2-40B4-BE49-F238E27FC236}">
                <a16:creationId xmlns:a16="http://schemas.microsoft.com/office/drawing/2014/main" id="{7890CE0F-8A76-4109-81A0-4BECFC436410}"/>
              </a:ext>
            </a:extLst>
          </p:cNvPr>
          <p:cNvSpPr txBox="1"/>
          <p:nvPr/>
        </p:nvSpPr>
        <p:spPr>
          <a:xfrm>
            <a:off x="441960" y="5598114"/>
            <a:ext cx="4361900"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To sign up visit aka.ms/</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startdevchange</a:t>
            </a: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397256" y="1566488"/>
            <a:ext cx="4161980" cy="3200876"/>
          </a:xfrm>
        </p:spPr>
        <p:txBody>
          <a:bodyPr vert="horz" wrap="square" lIns="0" tIns="0" rIns="0" bIns="0" rtlCol="0" anchor="t">
            <a:spAutoFit/>
          </a:bodyPr>
          <a:lstStyle/>
          <a:p>
            <a:pPr algn="l"/>
            <a:r>
              <a:rPr lang="en-US" sz="1600" b="0" i="0" dirty="0">
                <a:solidFill>
                  <a:srgbClr val="FFFFFF"/>
                </a:solidFill>
                <a:effectLst/>
                <a:latin typeface="SegoeProRegular"/>
              </a:rPr>
              <a:t>Join the cloud skills challenge and complete to receive a free Microsoft certification! </a:t>
            </a:r>
            <a:br>
              <a:rPr lang="en-US" sz="1600" b="0" i="0" dirty="0">
                <a:solidFill>
                  <a:srgbClr val="FFFFFF"/>
                </a:solidFill>
                <a:effectLst/>
                <a:latin typeface="SegoeProRegular"/>
              </a:rPr>
            </a:br>
            <a:endParaRPr lang="en-US" sz="1600" b="0" i="0" dirty="0">
              <a:solidFill>
                <a:srgbClr val="FFFFFF"/>
              </a:solidFill>
              <a:effectLst/>
              <a:latin typeface="SegoeProRegular"/>
            </a:endParaRPr>
          </a:p>
          <a:p>
            <a:pPr algn="l"/>
            <a:r>
              <a:rPr lang="en-US" sz="1600" b="0" i="0" dirty="0">
                <a:solidFill>
                  <a:srgbClr val="FFFFFF"/>
                </a:solidFill>
                <a:effectLst/>
                <a:latin typeface="SegoeProRegular"/>
              </a:rPr>
              <a:t>Microsoft experts will be here to support you and answer your questions via livestreamed instructor-led content and open office hours!</a:t>
            </a:r>
          </a:p>
          <a:p>
            <a:pPr algn="l"/>
            <a:r>
              <a:rPr lang="en-US" sz="1600" b="0" i="0" dirty="0">
                <a:solidFill>
                  <a:srgbClr val="FFFFFF"/>
                </a:solidFill>
                <a:effectLst/>
                <a:latin typeface="SegoeProRegular"/>
              </a:rPr>
              <a:t> </a:t>
            </a:r>
          </a:p>
          <a:p>
            <a:pPr algn="l"/>
            <a:r>
              <a:rPr lang="en-US" sz="1600" dirty="0">
                <a:solidFill>
                  <a:srgbClr val="FFFFFF"/>
                </a:solidFill>
                <a:latin typeface="SegoeProRegular"/>
              </a:rPr>
              <a:t>Livestream on Twitch for </a:t>
            </a:r>
            <a:r>
              <a:rPr lang="en-US" sz="1600" i="0" dirty="0">
                <a:solidFill>
                  <a:srgbClr val="FFFFFF"/>
                </a:solidFill>
                <a:effectLst/>
                <a:latin typeface="SegoeProRegular"/>
              </a:rPr>
              <a:t>Azure Fundamentals on October 20, 11am PDT.</a:t>
            </a:r>
          </a:p>
          <a:p>
            <a:pPr algn="l"/>
            <a:endParaRPr lang="en-US" sz="1600" i="0" dirty="0">
              <a:solidFill>
                <a:srgbClr val="FFFFFF"/>
              </a:solidFill>
              <a:effectLst/>
              <a:latin typeface="SegoeProRegular"/>
            </a:endParaRPr>
          </a:p>
          <a:p>
            <a:pPr algn="l"/>
            <a:r>
              <a:rPr lang="en-US" sz="1600" dirty="0">
                <a:solidFill>
                  <a:srgbClr val="FFFFFF"/>
                </a:solidFill>
                <a:latin typeface="SegoeProRegular"/>
              </a:rPr>
              <a:t>Livestream on Twitch for </a:t>
            </a:r>
            <a:r>
              <a:rPr lang="en-US" sz="1600" i="0" dirty="0">
                <a:solidFill>
                  <a:srgbClr val="FFFFFF"/>
                </a:solidFill>
                <a:effectLst/>
                <a:latin typeface="SegoeProRegular"/>
              </a:rPr>
              <a:t>Power Platform Fundamentals on</a:t>
            </a:r>
            <a:r>
              <a:rPr lang="en-US" sz="1600" dirty="0">
                <a:solidFill>
                  <a:srgbClr val="FFFFFF"/>
                </a:solidFill>
                <a:latin typeface="SegoeProRegular"/>
              </a:rPr>
              <a:t> </a:t>
            </a:r>
            <a:r>
              <a:rPr lang="en-US" sz="1600" i="0" dirty="0">
                <a:solidFill>
                  <a:srgbClr val="FFFFFF"/>
                </a:solidFill>
                <a:effectLst/>
                <a:latin typeface="SegoeProRegular"/>
              </a:rPr>
              <a:t>October 27, 11am PDT.</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 name="Picture 6">
            <a:extLst>
              <a:ext uri="{FF2B5EF4-FFF2-40B4-BE49-F238E27FC236}">
                <a16:creationId xmlns:a16="http://schemas.microsoft.com/office/drawing/2014/main" id="{A43EB061-89F9-45AA-81F1-311E42BE4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54400" y="1603042"/>
            <a:ext cx="6749844" cy="3651916"/>
          </a:xfrm>
          <a:prstGeom prst="rect">
            <a:avLst/>
          </a:prstGeom>
        </p:spPr>
      </p:pic>
    </p:spTree>
    <p:extLst>
      <p:ext uri="{BB962C8B-B14F-4D97-AF65-F5344CB8AC3E}">
        <p14:creationId xmlns:p14="http://schemas.microsoft.com/office/powerpoint/2010/main" val="2384827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2951257"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sdc</a:t>
            </a:r>
            <a:r>
              <a:rPr kumimoji="0" lang="en-US" sz="2000" b="0" i="0" u="none" strike="noStrike" kern="1200" cap="none" spc="0" normalizeH="0" baseline="0" noProof="0" dirty="0">
                <a:ln>
                  <a:noFill/>
                </a:ln>
                <a:solidFill>
                  <a:srgbClr val="D83B01"/>
                </a:solidFill>
                <a:effectLst/>
                <a:uLnTx/>
                <a:uFillTx/>
                <a:latin typeface="Segoe UI"/>
                <a:ea typeface="+mn-ea"/>
                <a:cs typeface="+mn-cs"/>
              </a:rPr>
              <a:t>/</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staticwebapps</a:t>
            </a: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 name="Picture 6" descr="A screenshot of a cell phone&#10;&#10;Description generated with very high confidence">
            <a:extLst>
              <a:ext uri="{FF2B5EF4-FFF2-40B4-BE49-F238E27FC236}">
                <a16:creationId xmlns:a16="http://schemas.microsoft.com/office/drawing/2014/main" id="{A43EB061-89F9-45AA-81F1-311E42BE4312}"/>
              </a:ext>
            </a:extLst>
          </p:cNvPr>
          <p:cNvPicPr>
            <a:picLocks noChangeAspect="1"/>
          </p:cNvPicPr>
          <p:nvPr/>
        </p:nvPicPr>
        <p:blipFill>
          <a:blip r:embed="rId3"/>
          <a:stretch>
            <a:fillRect/>
          </a:stretch>
        </p:blipFill>
        <p:spPr>
          <a:xfrm>
            <a:off x="5179142" y="1306751"/>
            <a:ext cx="6749844" cy="4250642"/>
          </a:xfrm>
          <a:prstGeom prst="rect">
            <a:avLst/>
          </a:prstGeom>
        </p:spPr>
      </p:pic>
      <p:sp>
        <p:nvSpPr>
          <p:cNvPr id="3" name="TextBox 2">
            <a:extLst>
              <a:ext uri="{FF2B5EF4-FFF2-40B4-BE49-F238E27FC236}">
                <a16:creationId xmlns:a16="http://schemas.microsoft.com/office/drawing/2014/main" id="{5235AD9F-16BA-1846-B83D-C9F855F38660}"/>
              </a:ext>
            </a:extLst>
          </p:cNvPr>
          <p:cNvSpPr txBox="1"/>
          <p:nvPr/>
        </p:nvSpPr>
        <p:spPr>
          <a:xfrm>
            <a:off x="-231648" y="2438400"/>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1400173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t">
            <a:normAutofit/>
          </a:bodyPr>
          <a:lstStyle/>
          <a:p>
            <a:r>
              <a:rPr lang="en-US"/>
              <a:t>I'm a JavaScript developer</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sz="quarter" idx="12"/>
          </p:nvPr>
        </p:nvSpPr>
        <p:spPr/>
        <p:txBody>
          <a:bodyPr vert="horz" wrap="square" lIns="89642" tIns="89642" rIns="89642" bIns="89642" rtlCol="0">
            <a:normAutofit/>
          </a:bodyPr>
          <a:lstStyle/>
          <a:p>
            <a:r>
              <a:rPr lang="en-US" dirty="0"/>
              <a:t>What are my options for </a:t>
            </a:r>
            <a:r>
              <a:rPr lang="en-US" b="1" dirty="0"/>
              <a:t>quickly </a:t>
            </a:r>
            <a:r>
              <a:rPr lang="en-US" dirty="0"/>
              <a:t>deploying my web site on Azure? What if the web site also comes with an API?</a:t>
            </a:r>
          </a:p>
          <a:p>
            <a:endParaRPr lang="en-US"/>
          </a:p>
          <a:p>
            <a:r>
              <a:rPr lang="en-US"/>
              <a:t>App Services? Azure Functions? Azure Static Web Apps!</a:t>
            </a:r>
          </a:p>
        </p:txBody>
      </p:sp>
      <p:pic>
        <p:nvPicPr>
          <p:cNvPr id="4" name="Picture 4" descr="A close up of a sign&#10;&#10;Description automatically generated">
            <a:extLst>
              <a:ext uri="{FF2B5EF4-FFF2-40B4-BE49-F238E27FC236}">
                <a16:creationId xmlns:a16="http://schemas.microsoft.com/office/drawing/2014/main" id="{5528D08B-1960-48BC-BAA9-EE219A54D8F6}"/>
              </a:ext>
            </a:extLst>
          </p:cNvPr>
          <p:cNvPicPr>
            <a:picLocks noChangeAspect="1"/>
          </p:cNvPicPr>
          <p:nvPr/>
        </p:nvPicPr>
        <p:blipFill>
          <a:blip r:embed="rId2"/>
          <a:stretch>
            <a:fillRect/>
          </a:stretch>
        </p:blipFill>
        <p:spPr>
          <a:xfrm>
            <a:off x="6389688" y="2547144"/>
            <a:ext cx="5219700" cy="2609850"/>
          </a:xfrm>
          <a:prstGeom prst="rect">
            <a:avLst/>
          </a:prstGeom>
          <a:noFill/>
        </p:spPr>
      </p:pic>
    </p:spTree>
    <p:extLst>
      <p:ext uri="{BB962C8B-B14F-4D97-AF65-F5344CB8AC3E}">
        <p14:creationId xmlns:p14="http://schemas.microsoft.com/office/powerpoint/2010/main" val="23229687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Your architecture: front end</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p:txBody>
          <a:bodyPr vert="horz" wrap="square" lIns="89642" tIns="89642" rIns="89642" bIns="89642" rtlCol="0">
            <a:normAutofit/>
          </a:bodyPr>
          <a:lstStyle/>
          <a:p>
            <a:r>
              <a:rPr lang="en-US"/>
              <a:t>Add your files to '/app'</a:t>
            </a:r>
          </a:p>
        </p:txBody>
      </p:sp>
      <p:pic>
        <p:nvPicPr>
          <p:cNvPr id="5" name="Picture 5" descr="A screenshot of a cell phone&#10;&#10;Description automatically generated">
            <a:extLst>
              <a:ext uri="{FF2B5EF4-FFF2-40B4-BE49-F238E27FC236}">
                <a16:creationId xmlns:a16="http://schemas.microsoft.com/office/drawing/2014/main" id="{AFA6BD5B-9AEE-4609-B92F-41F1D8613338}"/>
              </a:ext>
            </a:extLst>
          </p:cNvPr>
          <p:cNvPicPr>
            <a:picLocks noChangeAspect="1"/>
          </p:cNvPicPr>
          <p:nvPr/>
        </p:nvPicPr>
        <p:blipFill>
          <a:blip r:embed="rId2"/>
          <a:stretch>
            <a:fillRect/>
          </a:stretch>
        </p:blipFill>
        <p:spPr>
          <a:xfrm>
            <a:off x="7614287" y="0"/>
            <a:ext cx="4577713" cy="6858000"/>
          </a:xfrm>
          <a:prstGeom prst="rect">
            <a:avLst/>
          </a:prstGeom>
          <a:noFill/>
        </p:spPr>
      </p:pic>
    </p:spTree>
    <p:extLst>
      <p:ext uri="{BB962C8B-B14F-4D97-AF65-F5344CB8AC3E}">
        <p14:creationId xmlns:p14="http://schemas.microsoft.com/office/powerpoint/2010/main" val="1849290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Your architecture: back end</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p:txBody>
          <a:bodyPr vert="horz" wrap="square" lIns="89642" tIns="89642" rIns="89642" bIns="89642" rtlCol="0">
            <a:normAutofit/>
          </a:bodyPr>
          <a:lstStyle/>
          <a:p>
            <a:r>
              <a:rPr lang="en-US"/>
              <a:t>Add your files to '/api</a:t>
            </a:r>
          </a:p>
        </p:txBody>
      </p:sp>
      <p:pic>
        <p:nvPicPr>
          <p:cNvPr id="6" name="Picture 5" descr="Graphical user interface, application&#10;&#10;Description automatically generated">
            <a:extLst>
              <a:ext uri="{FF2B5EF4-FFF2-40B4-BE49-F238E27FC236}">
                <a16:creationId xmlns:a16="http://schemas.microsoft.com/office/drawing/2014/main" id="{2E04912E-FCBA-A243-9094-F1B2BFCE0AC3}"/>
              </a:ext>
            </a:extLst>
          </p:cNvPr>
          <p:cNvPicPr>
            <a:picLocks noChangeAspect="1"/>
          </p:cNvPicPr>
          <p:nvPr/>
        </p:nvPicPr>
        <p:blipFill>
          <a:blip r:embed="rId2"/>
          <a:stretch>
            <a:fillRect/>
          </a:stretch>
        </p:blipFill>
        <p:spPr>
          <a:xfrm>
            <a:off x="6924183" y="-132347"/>
            <a:ext cx="5369476" cy="6990347"/>
          </a:xfrm>
          <a:prstGeom prst="rect">
            <a:avLst/>
          </a:prstGeom>
        </p:spPr>
      </p:pic>
    </p:spTree>
    <p:extLst>
      <p:ext uri="{BB962C8B-B14F-4D97-AF65-F5344CB8AC3E}">
        <p14:creationId xmlns:p14="http://schemas.microsoft.com/office/powerpoint/2010/main" val="21545987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Build up the front end</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p:txBody>
          <a:bodyPr vert="horz" wrap="square" lIns="89642" tIns="89642" rIns="89642" bIns="89642" rtlCol="0">
            <a:normAutofit/>
          </a:bodyPr>
          <a:lstStyle/>
          <a:p>
            <a:r>
              <a:rPr lang="en-US"/>
              <a:t>This will be an app to give an affirmation. Use Visual Studio Code IDE to leverage its extensions for Azure</a:t>
            </a:r>
          </a:p>
        </p:txBody>
      </p:sp>
      <p:pic>
        <p:nvPicPr>
          <p:cNvPr id="6" name="Picture 5" descr="A screenshot of a cell phone&#10;&#10;Description automatically generated">
            <a:extLst>
              <a:ext uri="{FF2B5EF4-FFF2-40B4-BE49-F238E27FC236}">
                <a16:creationId xmlns:a16="http://schemas.microsoft.com/office/drawing/2014/main" id="{CC3C0948-85AB-6648-A7E7-264504852493}"/>
              </a:ext>
            </a:extLst>
          </p:cNvPr>
          <p:cNvPicPr>
            <a:picLocks noChangeAspect="1"/>
          </p:cNvPicPr>
          <p:nvPr/>
        </p:nvPicPr>
        <p:blipFill>
          <a:blip r:embed="rId2"/>
          <a:stretch>
            <a:fillRect/>
          </a:stretch>
        </p:blipFill>
        <p:spPr>
          <a:xfrm>
            <a:off x="6071235" y="0"/>
            <a:ext cx="5383529" cy="6858000"/>
          </a:xfrm>
          <a:prstGeom prst="rect">
            <a:avLst/>
          </a:prstGeom>
          <a:noFill/>
        </p:spPr>
      </p:pic>
    </p:spTree>
    <p:extLst>
      <p:ext uri="{BB962C8B-B14F-4D97-AF65-F5344CB8AC3E}">
        <p14:creationId xmlns:p14="http://schemas.microsoft.com/office/powerpoint/2010/main" val="30114523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Enable routes</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p:txBody>
          <a:bodyPr vert="horz" wrap="square" lIns="89642" tIns="89642" rIns="89642" bIns="89642" rtlCol="0">
            <a:normAutofit/>
          </a:bodyPr>
          <a:lstStyle/>
          <a:p>
            <a:r>
              <a:rPr lang="en-US"/>
              <a:t>Static web apps need special handling for their routes, so add a routes.json file for the service to route properly</a:t>
            </a:r>
          </a:p>
        </p:txBody>
      </p:sp>
      <p:pic>
        <p:nvPicPr>
          <p:cNvPr id="8" name="Picture 7" descr="A screenshot of a cell phone&#10;&#10;Description automatically generated">
            <a:extLst>
              <a:ext uri="{FF2B5EF4-FFF2-40B4-BE49-F238E27FC236}">
                <a16:creationId xmlns:a16="http://schemas.microsoft.com/office/drawing/2014/main" id="{846715AA-9AF6-3541-AB47-0AEB93E5DD0D}"/>
              </a:ext>
            </a:extLst>
          </p:cNvPr>
          <p:cNvPicPr>
            <a:picLocks noChangeAspect="1"/>
          </p:cNvPicPr>
          <p:nvPr/>
        </p:nvPicPr>
        <p:blipFill>
          <a:blip r:embed="rId2"/>
          <a:stretch>
            <a:fillRect/>
          </a:stretch>
        </p:blipFill>
        <p:spPr>
          <a:xfrm>
            <a:off x="5334000" y="934403"/>
            <a:ext cx="6858000" cy="4989194"/>
          </a:xfrm>
          <a:prstGeom prst="rect">
            <a:avLst/>
          </a:prstGeom>
          <a:noFill/>
        </p:spPr>
      </p:pic>
    </p:spTree>
    <p:extLst>
      <p:ext uri="{BB962C8B-B14F-4D97-AF65-F5344CB8AC3E}">
        <p14:creationId xmlns:p14="http://schemas.microsoft.com/office/powerpoint/2010/main" val="9283779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p:txBody>
          <a:bodyPr wrap="square" anchor="b">
            <a:normAutofit/>
          </a:bodyPr>
          <a:lstStyle/>
          <a:p>
            <a:r>
              <a:rPr lang="en-US"/>
              <a:t>Build up the back end</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p:txBody>
          <a:bodyPr vert="horz" wrap="square" lIns="89642" tIns="89642" rIns="89642" bIns="89642" rtlCol="0">
            <a:normAutofit/>
          </a:bodyPr>
          <a:lstStyle/>
          <a:p>
            <a:r>
              <a:rPr lang="en-US"/>
              <a:t>Use the structure of Azure Functions within your API folder</a:t>
            </a:r>
          </a:p>
        </p:txBody>
      </p:sp>
      <p:pic>
        <p:nvPicPr>
          <p:cNvPr id="6" name="Picture 5" descr="A screenshot of a cell phone&#10;&#10;Description automatically generated">
            <a:extLst>
              <a:ext uri="{FF2B5EF4-FFF2-40B4-BE49-F238E27FC236}">
                <a16:creationId xmlns:a16="http://schemas.microsoft.com/office/drawing/2014/main" id="{DD587927-41DC-C04F-BFCA-8EAF907BDFC4}"/>
              </a:ext>
            </a:extLst>
          </p:cNvPr>
          <p:cNvPicPr>
            <a:picLocks noChangeAspect="1"/>
          </p:cNvPicPr>
          <p:nvPr/>
        </p:nvPicPr>
        <p:blipFill>
          <a:blip r:embed="rId2"/>
          <a:stretch>
            <a:fillRect/>
          </a:stretch>
        </p:blipFill>
        <p:spPr>
          <a:xfrm>
            <a:off x="5334000" y="1174433"/>
            <a:ext cx="6858000" cy="4509134"/>
          </a:xfrm>
          <a:prstGeom prst="rect">
            <a:avLst/>
          </a:prstGeom>
          <a:noFill/>
        </p:spPr>
      </p:pic>
    </p:spTree>
    <p:extLst>
      <p:ext uri="{BB962C8B-B14F-4D97-AF65-F5344CB8AC3E}">
        <p14:creationId xmlns:p14="http://schemas.microsoft.com/office/powerpoint/2010/main" val="11012178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2400" kern="1200">
                <a:solidFill>
                  <a:schemeClr val="tx1"/>
                </a:solidFill>
                <a:latin typeface="+mj-lt"/>
                <a:ea typeface="+mj-ea"/>
                <a:cs typeface="+mj-cs"/>
              </a:rPr>
              <a:t>Run your functions locally using the Node debugger from the VS Code terminal</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a:latin typeface="+mn-lt"/>
              </a:rPr>
              <a:t>Use the structure of Azure Functions within your API folder</a:t>
            </a:r>
          </a:p>
          <a:p>
            <a:pPr indent="-228600">
              <a:buFont typeface="Arial" panose="020B0604020202020204" pitchFamily="34" charset="0"/>
              <a:buChar char="•"/>
            </a:pPr>
            <a:endParaRPr lang="en-US" sz="2000">
              <a:latin typeface="+mn-lt"/>
            </a:endParaRPr>
          </a:p>
          <a:p>
            <a:pPr indent="-228600">
              <a:buFont typeface="Arial" panose="020B0604020202020204" pitchFamily="34" charset="0"/>
              <a:buChar char="•"/>
            </a:pPr>
            <a:r>
              <a:rPr lang="en-US" sz="2000">
                <a:latin typeface="+mn-lt"/>
              </a:rPr>
              <a:t>Run on localhost</a:t>
            </a:r>
          </a:p>
        </p:txBody>
      </p:sp>
      <p:pic>
        <p:nvPicPr>
          <p:cNvPr id="4" name="Picture 5" descr="A screenshot of a cell phone&#10;&#10;Description automatically generated">
            <a:extLst>
              <a:ext uri="{FF2B5EF4-FFF2-40B4-BE49-F238E27FC236}">
                <a16:creationId xmlns:a16="http://schemas.microsoft.com/office/drawing/2014/main" id="{AA23E99D-550D-449B-8D25-98A6B4BD98DF}"/>
              </a:ext>
            </a:extLst>
          </p:cNvPr>
          <p:cNvPicPr>
            <a:picLocks noChangeAspect="1"/>
          </p:cNvPicPr>
          <p:nvPr/>
        </p:nvPicPr>
        <p:blipFill>
          <a:blip r:embed="rId2"/>
          <a:stretch>
            <a:fillRect/>
          </a:stretch>
        </p:blipFill>
        <p:spPr>
          <a:xfrm>
            <a:off x="5405862" y="1237846"/>
            <a:ext cx="6019331" cy="4379062"/>
          </a:xfrm>
          <a:prstGeom prst="rect">
            <a:avLst/>
          </a:prstGeom>
          <a:effectLst/>
        </p:spPr>
      </p:pic>
      <p:cxnSp>
        <p:nvCxnSpPr>
          <p:cNvPr id="6" name="Straight Arrow Connector 5">
            <a:extLst>
              <a:ext uri="{FF2B5EF4-FFF2-40B4-BE49-F238E27FC236}">
                <a16:creationId xmlns:a16="http://schemas.microsoft.com/office/drawing/2014/main" id="{D3DCC429-D76F-4737-9CCA-4DEF0DD824C2}"/>
              </a:ext>
            </a:extLst>
          </p:cNvPr>
          <p:cNvCxnSpPr>
            <a:cxnSpLocks/>
          </p:cNvCxnSpPr>
          <p:nvPr/>
        </p:nvCxnSpPr>
        <p:spPr>
          <a:xfrm flipV="1">
            <a:off x="4035552" y="2631657"/>
            <a:ext cx="1926336" cy="98652"/>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 name="Straight Arrow Connector 7">
            <a:extLst>
              <a:ext uri="{FF2B5EF4-FFF2-40B4-BE49-F238E27FC236}">
                <a16:creationId xmlns:a16="http://schemas.microsoft.com/office/drawing/2014/main" id="{455D3659-90BA-4405-943A-E6D15570077D}"/>
              </a:ext>
            </a:extLst>
          </p:cNvPr>
          <p:cNvCxnSpPr>
            <a:cxnSpLocks/>
          </p:cNvCxnSpPr>
          <p:nvPr/>
        </p:nvCxnSpPr>
        <p:spPr>
          <a:xfrm>
            <a:off x="2779776" y="3797489"/>
            <a:ext cx="4815840" cy="1201231"/>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89316587"/>
      </p:ext>
    </p:extLst>
  </p:cSld>
  <p:clrMapOvr>
    <a:masterClrMapping/>
  </p:clrMapOvr>
  <p:transition>
    <p:fade/>
  </p:transition>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2.xml><?xml version="1.0" encoding="utf-8"?>
<a:theme xmlns:a="http://schemas.openxmlformats.org/drawingml/2006/main" name="9-51153_Microsoft_Ignite_Light_Gray_Template">
  <a:themeElements>
    <a:clrScheme name="Custom 4">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AEFE2C8B-2544-4222-AD3E-3777F6485C43}"/>
    </a:ext>
  </a:extLst>
</a:theme>
</file>

<file path=ppt/theme/theme3.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5.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BD7A2C5E-0730-40D7-9DC5-355B0D0791F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31910be-de43-4c26-a6e8-8e3e2712b8f8">
      <UserInfo>
        <DisplayName>Jenny Morgan</DisplayName>
        <AccountId>97</AccountId>
        <AccountType/>
      </UserInfo>
      <UserInfo>
        <DisplayName>Milissa Burke (Realtime Productions LLC)</DisplayName>
        <AccountId>449</AccountId>
        <AccountType/>
      </UserInfo>
      <UserInfo>
        <DisplayName>Bekah Swanson (ONE10 LLC)</DisplayName>
        <AccountId>454</AccountId>
        <AccountType/>
      </UserInfo>
      <UserInfo>
        <DisplayName>Abbey Masciarotte (Dynamic Events Inc)</DisplayName>
        <AccountId>227</AccountId>
        <AccountType/>
      </UserInfo>
      <UserInfo>
        <DisplayName>Wendy Boswell</DisplayName>
        <AccountId>65</AccountId>
        <AccountType/>
      </UserInfo>
      <UserInfo>
        <DisplayName>Ed Donahue</DisplayName>
        <AccountId>281</AccountId>
        <AccountType/>
      </UserInfo>
      <UserInfo>
        <DisplayName>Angela King</DisplayName>
        <AccountId>17</AccountId>
        <AccountType/>
      </UserInfo>
      <UserInfo>
        <DisplayName>Jamie Timperley (Dynamic Events Inc)</DisplayName>
        <AccountId>19</AccountId>
        <AccountType/>
      </UserInfo>
      <UserInfo>
        <DisplayName>Ben Walters (AZURE)</DisplayName>
        <AccountId>25</AccountId>
        <AccountType/>
      </UserInfo>
      <UserInfo>
        <DisplayName>Michael Kophs</DisplayName>
        <AccountId>33</AccountId>
        <AccountType/>
      </UserInfo>
      <UserInfo>
        <DisplayName>Mark Winters</DisplayName>
        <AccountId>91</AccountId>
        <AccountType/>
      </UserInfo>
      <UserInfo>
        <DisplayName>Quin Nikel</DisplayName>
        <AccountId>40</AccountId>
        <AccountType/>
      </UserInfo>
      <UserInfo>
        <DisplayName>Julia Hilbun</DisplayName>
        <AccountId>211</AccountId>
        <AccountType/>
      </UserInfo>
      <UserInfo>
        <DisplayName>Jeff Medford</DisplayName>
        <AccountId>43</AccountId>
        <AccountType/>
      </UserInfo>
      <UserInfo>
        <DisplayName>Adam Baron</DisplayName>
        <AccountId>42</AccountId>
        <AccountType/>
      </UserInfo>
      <UserInfo>
        <DisplayName>Arthur Yasinski</DisplayName>
        <AccountId>45</AccountId>
        <AccountType/>
      </UserInfo>
      <UserInfo>
        <DisplayName>Bebe Acciavatti</DisplayName>
        <AccountId>307</AccountId>
        <AccountType/>
      </UserInfo>
      <UserInfo>
        <DisplayName>Scott Walent</DisplayName>
        <AccountId>275</AccountId>
        <AccountType/>
      </UserInfo>
      <UserInfo>
        <DisplayName>Elisa Graceffo</DisplayName>
        <AccountId>329</AccountId>
        <AccountType/>
      </UserInfo>
      <UserInfo>
        <DisplayName>Romanita Hairston</DisplayName>
        <AccountId>474</AccountId>
        <AccountType/>
      </UserInfo>
      <UserInfo>
        <DisplayName>Wayne Applehans</DisplayName>
        <AccountId>475</AccountId>
        <AccountType/>
      </UserInfo>
      <UserInfo>
        <DisplayName>John Rutledge</DisplayName>
        <AccountId>476</AccountId>
        <AccountType/>
      </UserInfo>
      <UserInfo>
        <DisplayName>Jen Hall (Synaxis Corporation)</DisplayName>
        <AccountId>381</AccountId>
        <AccountType/>
      </UserInfo>
      <UserInfo>
        <DisplayName>Sharon Berg (JeffreyM Consulting LLC)</DisplayName>
        <AccountId>262</AccountId>
        <AccountType/>
      </UserInfo>
      <UserInfo>
        <DisplayName>Monica Watson (Synaxis Corporation)</DisplayName>
        <AccountId>341</AccountId>
        <AccountType/>
      </UserInfo>
      <UserInfo>
        <DisplayName>Erik Weis</DisplayName>
        <AccountId>359</AccountId>
        <AccountType/>
      </UserInfo>
      <UserInfo>
        <DisplayName>Julie Herness (Clearwater Group)</DisplayName>
        <AccountId>18</AccountId>
        <AccountType/>
      </UserInfo>
      <UserInfo>
        <DisplayName>Jessica Afeku</DisplayName>
        <AccountId>295</AccountId>
        <AccountType/>
      </UserInfo>
      <UserInfo>
        <DisplayName>James Conard</DisplayName>
        <AccountId>365</AccountId>
        <AccountType/>
      </UserInfo>
      <UserInfo>
        <DisplayName>Dawn Gibbard Pearse (MBO Partners)</DisplayName>
        <AccountId>376</AccountId>
        <AccountType/>
      </UserInfo>
      <UserInfo>
        <DisplayName>Denise Begley</DisplayName>
        <AccountId>304</AccountId>
        <AccountType/>
      </UserInfo>
      <UserInfo>
        <DisplayName>Kim Villaron</DisplayName>
        <AccountId>216</AccountId>
        <AccountType/>
      </UserInfo>
      <UserInfo>
        <DisplayName>Julie Peterson</DisplayName>
        <AccountId>321</AccountId>
        <AccountType/>
      </UserInfo>
      <UserInfo>
        <DisplayName>Diane Nye (Clearwater Group)</DisplayName>
        <AccountId>49</AccountId>
        <AccountType/>
      </UserInfo>
      <UserInfo>
        <DisplayName>Andrea Buck (Dynamic Events Inc)</DisplayName>
        <AccountId>71</AccountId>
        <AccountType/>
      </UserInfo>
      <UserInfo>
        <DisplayName>Juliet Friedman</DisplayName>
        <AccountId>440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7" ma:contentTypeDescription="Create a new document." ma:contentTypeScope="" ma:versionID="405b8380f9d308595f2c6a670350afea">
  <xsd:schema xmlns:xsd="http://www.w3.org/2001/XMLSchema" xmlns:xs="http://www.w3.org/2001/XMLSchema" xmlns:p="http://schemas.microsoft.com/office/2006/metadata/properties" xmlns:ns2="3cdf8de0-3794-4319-8550-b89c4ef8bf76" xmlns:ns3="731910be-de43-4c26-a6e8-8e3e2712b8f8" targetNamespace="http://schemas.microsoft.com/office/2006/metadata/properties" ma:root="true" ma:fieldsID="0865e6ed8250339b31d3ecae67ad8f9b" ns2:_="" ns3:_="">
    <xsd:import namespace="3cdf8de0-3794-4319-8550-b89c4ef8bf76"/>
    <xsd:import namespace="731910be-de43-4c26-a6e8-8e3e2712b8f8"/>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1910be-de43-4c26-a6e8-8e3e2712b8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e8ae479d-70b2-48f1-ac07-5e4b9bdc6bb1"/>
    <ds:schemaRef ds:uri="f31830e7-8057-470b-8458-1d48a1e7b45a"/>
    <ds:schemaRef ds:uri="http://www.w3.org/XML/1998/namespace"/>
    <ds:schemaRef ds:uri="731910be-de43-4c26-a6e8-8e3e2712b8f8"/>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F0EB931-52F2-4D96-9A48-63E429ECF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f8de0-3794-4319-8550-b89c4ef8bf76"/>
    <ds:schemaRef ds:uri="731910be-de43-4c26-a6e8-8e3e2712b8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140</TotalTime>
  <Words>613</Words>
  <Application>Microsoft Macintosh PowerPoint</Application>
  <PresentationFormat>Widescreen</PresentationFormat>
  <Paragraphs>74</Paragraphs>
  <Slides>21</Slides>
  <Notes>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21</vt:i4>
      </vt:variant>
    </vt:vector>
  </HeadingPairs>
  <TitlesOfParts>
    <vt:vector size="36" baseType="lpstr">
      <vt:lpstr>Arial</vt:lpstr>
      <vt:lpstr>Bahnschrift</vt:lpstr>
      <vt:lpstr>Consolas</vt:lpstr>
      <vt:lpstr>Goudy Old Style</vt:lpstr>
      <vt:lpstr>Segoe UI</vt:lpstr>
      <vt:lpstr>Segoe UI Semibold</vt:lpstr>
      <vt:lpstr>SegoeProRegular</vt:lpstr>
      <vt:lpstr>SegoeProSemibold</vt:lpstr>
      <vt:lpstr>Wingdings</vt:lpstr>
      <vt:lpstr>Wingdings 2</vt:lpstr>
      <vt:lpstr>9-51153_Microsoft_Ignite_White_Template</vt:lpstr>
      <vt:lpstr>9-51153_Microsoft_Ignite_Light_Gray_Template</vt:lpstr>
      <vt:lpstr>9-51153_Microsoft_Ignite_Black_Template</vt:lpstr>
      <vt:lpstr>SlateVTI</vt:lpstr>
      <vt:lpstr>9-51151_Build_Light_Gray_Template</vt:lpstr>
      <vt:lpstr>START.  DEV. CHANGE.</vt:lpstr>
      <vt:lpstr>What are Azure Static Web Apps?</vt:lpstr>
      <vt:lpstr>I'm a JavaScript developer</vt:lpstr>
      <vt:lpstr>Your architecture: front end</vt:lpstr>
      <vt:lpstr>Your architecture: back end</vt:lpstr>
      <vt:lpstr>Build up the front end</vt:lpstr>
      <vt:lpstr>Enable routes</vt:lpstr>
      <vt:lpstr>Build up the back end</vt:lpstr>
      <vt:lpstr>Run your functions locally using the Node debugger from the VS Code terminal</vt:lpstr>
      <vt:lpstr>Run the front end on localhost to test your app</vt:lpstr>
      <vt:lpstr>Deploy time!</vt:lpstr>
      <vt:lpstr>Why GitHub?</vt:lpstr>
      <vt:lpstr>A GitHub Actions file is scaffolded for you</vt:lpstr>
      <vt:lpstr>But wait, there's more!</vt:lpstr>
      <vt:lpstr>But wait, there's more!</vt:lpstr>
      <vt:lpstr>But wait, there's more!</vt:lpstr>
      <vt:lpstr>Demo!</vt:lpstr>
      <vt:lpstr>Bottom line...</vt:lpstr>
      <vt:lpstr>PowerPoint Presentation</vt:lpstr>
      <vt:lpstr>Free Certifications with the Cloud Skills Challenge!</vt:lpstr>
      <vt:lpstr>/MS Learn alert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DEV. CHANGE.</dc:title>
  <dc:creator>Jen Looper</dc:creator>
  <cp:lastModifiedBy>Jen Looper</cp:lastModifiedBy>
  <cp:revision>5</cp:revision>
  <dcterms:created xsi:type="dcterms:W3CDTF">2020-10-13T14:38:04Z</dcterms:created>
  <dcterms:modified xsi:type="dcterms:W3CDTF">2020-10-17T21:18:42Z</dcterms:modified>
</cp:coreProperties>
</file>